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2" r:id="rId3"/>
    <p:sldId id="305" r:id="rId4"/>
    <p:sldId id="306" r:id="rId5"/>
    <p:sldId id="301" r:id="rId6"/>
    <p:sldId id="281" r:id="rId7"/>
    <p:sldId id="283" r:id="rId8"/>
    <p:sldId id="284" r:id="rId9"/>
    <p:sldId id="271" r:id="rId10"/>
    <p:sldId id="272" r:id="rId11"/>
    <p:sldId id="274" r:id="rId12"/>
    <p:sldId id="275" r:id="rId13"/>
    <p:sldId id="276" r:id="rId14"/>
    <p:sldId id="277" r:id="rId15"/>
    <p:sldId id="278" r:id="rId16"/>
    <p:sldId id="273" r:id="rId17"/>
    <p:sldId id="257" r:id="rId18"/>
    <p:sldId id="304" r:id="rId19"/>
    <p:sldId id="279" r:id="rId20"/>
    <p:sldId id="303" r:id="rId21"/>
    <p:sldId id="307" r:id="rId22"/>
    <p:sldId id="285" r:id="rId23"/>
    <p:sldId id="260" r:id="rId24"/>
    <p:sldId id="258" r:id="rId25"/>
    <p:sldId id="289" r:id="rId26"/>
    <p:sldId id="309" r:id="rId27"/>
    <p:sldId id="261" r:id="rId28"/>
    <p:sldId id="286" r:id="rId29"/>
    <p:sldId id="265" r:id="rId30"/>
    <p:sldId id="266" r:id="rId31"/>
    <p:sldId id="267" r:id="rId32"/>
    <p:sldId id="288" r:id="rId33"/>
    <p:sldId id="287" r:id="rId34"/>
    <p:sldId id="310" r:id="rId35"/>
    <p:sldId id="292" r:id="rId36"/>
    <p:sldId id="293" r:id="rId37"/>
    <p:sldId id="297" r:id="rId38"/>
    <p:sldId id="291" r:id="rId39"/>
    <p:sldId id="294" r:id="rId40"/>
    <p:sldId id="295" r:id="rId41"/>
    <p:sldId id="308" r:id="rId42"/>
    <p:sldId id="296"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64" autoAdjust="0"/>
  </p:normalViewPr>
  <p:slideViewPr>
    <p:cSldViewPr>
      <p:cViewPr varScale="1">
        <p:scale>
          <a:sx n="68" d="100"/>
          <a:sy n="68" d="100"/>
        </p:scale>
        <p:origin x="1446"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thy\Documents\ABLE%20Drosophila%20LacZ%20lab\ABLE%202014\Drosophila%20LacZ%20Lab%20Assessment-Sp2013-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Jeffrey\My%20Documents\Genetics\Drosophila%20Gene%20Expression%20data\S2014%20students%20data%20Drosophila%20gene%20express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thy\Documents\ABLE%20Drosophila%20LacZ%20lab\ABLE%202014\Drosophila%20LacZ%20Lab%20Assessment-Sp201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4000"/>
            </a:pPr>
            <a:r>
              <a:rPr lang="en-US" sz="4000" dirty="0" smtClean="0"/>
              <a:t>Student Pre-</a:t>
            </a:r>
            <a:r>
              <a:rPr lang="en-US" sz="4000" dirty="0"/>
              <a:t>/Post-Quiz</a:t>
            </a:r>
            <a:r>
              <a:rPr lang="en-US" sz="4000" baseline="0" dirty="0"/>
              <a:t> A</a:t>
            </a:r>
            <a:r>
              <a:rPr lang="en-US" sz="4000" dirty="0"/>
              <a:t>verage Score (%)</a:t>
            </a:r>
          </a:p>
        </c:rich>
      </c:tx>
      <c:overlay val="0"/>
    </c:title>
    <c:autoTitleDeleted val="0"/>
    <c:plotArea>
      <c:layout/>
      <c:barChart>
        <c:barDir val="bar"/>
        <c:grouping val="clustered"/>
        <c:varyColors val="0"/>
        <c:ser>
          <c:idx val="0"/>
          <c:order val="0"/>
          <c:tx>
            <c:strRef>
              <c:f>'Pre- and Post-Quiz Scores'!$J$11</c:f>
              <c:strCache>
                <c:ptCount val="1"/>
                <c:pt idx="0">
                  <c:v>average score (%)</c:v>
                </c:pt>
              </c:strCache>
            </c:strRef>
          </c:tx>
          <c:invertIfNegative val="0"/>
          <c:errBars>
            <c:errBarType val="both"/>
            <c:errValType val="cust"/>
            <c:noEndCap val="0"/>
            <c:plus>
              <c:numRef>
                <c:f>'Pre- and Post-Quiz Scores'!$K$12:$N$12</c:f>
                <c:numCache>
                  <c:formatCode>General</c:formatCode>
                  <c:ptCount val="4"/>
                  <c:pt idx="0">
                    <c:v>11</c:v>
                  </c:pt>
                  <c:pt idx="1">
                    <c:v>13.4</c:v>
                  </c:pt>
                  <c:pt idx="2">
                    <c:v>7</c:v>
                  </c:pt>
                  <c:pt idx="3">
                    <c:v>14</c:v>
                  </c:pt>
                </c:numCache>
              </c:numRef>
            </c:plus>
            <c:minus>
              <c:numRef>
                <c:f>'Pre- and Post-Quiz Scores'!$K$12:$N$12</c:f>
                <c:numCache>
                  <c:formatCode>General</c:formatCode>
                  <c:ptCount val="4"/>
                  <c:pt idx="0">
                    <c:v>11</c:v>
                  </c:pt>
                  <c:pt idx="1">
                    <c:v>13.4</c:v>
                  </c:pt>
                  <c:pt idx="2">
                    <c:v>7</c:v>
                  </c:pt>
                  <c:pt idx="3">
                    <c:v>14</c:v>
                  </c:pt>
                </c:numCache>
              </c:numRef>
            </c:minus>
          </c:errBars>
          <c:cat>
            <c:strRef>
              <c:f>'Pre- and Post-Quiz Scores'!$K$10:$N$10</c:f>
              <c:strCache>
                <c:ptCount val="4"/>
                <c:pt idx="0">
                  <c:v>pre-lacZ</c:v>
                </c:pt>
                <c:pt idx="1">
                  <c:v>pre-control</c:v>
                </c:pt>
                <c:pt idx="2">
                  <c:v>post-lacZ</c:v>
                </c:pt>
                <c:pt idx="3">
                  <c:v>post-control</c:v>
                </c:pt>
              </c:strCache>
            </c:strRef>
          </c:cat>
          <c:val>
            <c:numRef>
              <c:f>'Pre- and Post-Quiz Scores'!$K$11:$N$11</c:f>
              <c:numCache>
                <c:formatCode>General</c:formatCode>
                <c:ptCount val="4"/>
                <c:pt idx="0">
                  <c:v>57</c:v>
                </c:pt>
                <c:pt idx="1">
                  <c:v>57</c:v>
                </c:pt>
                <c:pt idx="2">
                  <c:v>84</c:v>
                </c:pt>
                <c:pt idx="3">
                  <c:v>56</c:v>
                </c:pt>
              </c:numCache>
            </c:numRef>
          </c:val>
        </c:ser>
        <c:dLbls>
          <c:showLegendKey val="0"/>
          <c:showVal val="0"/>
          <c:showCatName val="0"/>
          <c:showSerName val="0"/>
          <c:showPercent val="0"/>
          <c:showBubbleSize val="0"/>
        </c:dLbls>
        <c:gapWidth val="150"/>
        <c:axId val="287849904"/>
        <c:axId val="287849512"/>
      </c:barChart>
      <c:catAx>
        <c:axId val="287849904"/>
        <c:scaling>
          <c:orientation val="minMax"/>
        </c:scaling>
        <c:delete val="0"/>
        <c:axPos val="l"/>
        <c:numFmt formatCode="General" sourceLinked="0"/>
        <c:majorTickMark val="out"/>
        <c:minorTickMark val="none"/>
        <c:tickLblPos val="nextTo"/>
        <c:txPr>
          <a:bodyPr/>
          <a:lstStyle/>
          <a:p>
            <a:pPr>
              <a:defRPr sz="2000"/>
            </a:pPr>
            <a:endParaRPr lang="en-US"/>
          </a:p>
        </c:txPr>
        <c:crossAx val="287849512"/>
        <c:crosses val="autoZero"/>
        <c:auto val="1"/>
        <c:lblAlgn val="ctr"/>
        <c:lblOffset val="100"/>
        <c:noMultiLvlLbl val="0"/>
      </c:catAx>
      <c:valAx>
        <c:axId val="287849512"/>
        <c:scaling>
          <c:orientation val="minMax"/>
        </c:scaling>
        <c:delete val="0"/>
        <c:axPos val="b"/>
        <c:majorGridlines/>
        <c:numFmt formatCode="General" sourceLinked="1"/>
        <c:majorTickMark val="out"/>
        <c:minorTickMark val="none"/>
        <c:tickLblPos val="nextTo"/>
        <c:crossAx val="287849904"/>
        <c:crosses val="autoZero"/>
        <c:crossBetween val="between"/>
      </c:valAx>
    </c:plotArea>
    <c:legend>
      <c:legendPos val="r"/>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Student Post-Survey</a:t>
            </a:r>
            <a:r>
              <a:rPr lang="en-US" sz="2800" baseline="0" dirty="0"/>
              <a:t> Responses for Enhancer-</a:t>
            </a:r>
            <a:r>
              <a:rPr lang="en-US" sz="2800" baseline="0" dirty="0" err="1"/>
              <a:t>lacZ</a:t>
            </a:r>
            <a:r>
              <a:rPr lang="en-US" sz="2800" baseline="0" dirty="0"/>
              <a:t> Embryo Gene Expression Patterns Lab</a:t>
            </a:r>
            <a:endParaRPr lang="en-US" sz="2800" dirty="0"/>
          </a:p>
        </c:rich>
      </c:tx>
      <c:overlay val="0"/>
    </c:title>
    <c:autoTitleDeleted val="0"/>
    <c:plotArea>
      <c:layout>
        <c:manualLayout>
          <c:layoutTarget val="inner"/>
          <c:xMode val="edge"/>
          <c:yMode val="edge"/>
          <c:x val="0.31118434792425176"/>
          <c:y val="0.16329299701778899"/>
          <c:w val="0.56273149324076444"/>
          <c:h val="0.54293240569986623"/>
        </c:manualLayout>
      </c:layout>
      <c:barChart>
        <c:barDir val="col"/>
        <c:grouping val="clustered"/>
        <c:varyColors val="0"/>
        <c:ser>
          <c:idx val="0"/>
          <c:order val="0"/>
          <c:tx>
            <c:strRef>
              <c:f>Sheet4!$AU$2</c:f>
              <c:strCache>
                <c:ptCount val="1"/>
                <c:pt idx="0">
                  <c:v>average response N=36</c:v>
                </c:pt>
              </c:strCache>
            </c:strRef>
          </c:tx>
          <c:invertIfNegative val="0"/>
          <c:errBars>
            <c:errBarType val="both"/>
            <c:errValType val="cust"/>
            <c:noEndCap val="0"/>
            <c:plus>
              <c:numRef>
                <c:f>Sheet4!$AV$3:$AV$13</c:f>
                <c:numCache>
                  <c:formatCode>General</c:formatCode>
                  <c:ptCount val="11"/>
                  <c:pt idx="0">
                    <c:v>0.85229088966833388</c:v>
                  </c:pt>
                  <c:pt idx="1">
                    <c:v>0.98741704029709898</c:v>
                  </c:pt>
                  <c:pt idx="2">
                    <c:v>1.1367437995290011</c:v>
                  </c:pt>
                  <c:pt idx="3">
                    <c:v>0.99196749146718977</c:v>
                  </c:pt>
                  <c:pt idx="4">
                    <c:v>0.88906889094562158</c:v>
                  </c:pt>
                  <c:pt idx="5">
                    <c:v>1.2444940117543422</c:v>
                  </c:pt>
                  <c:pt idx="6">
                    <c:v>1.0299802509278617</c:v>
                  </c:pt>
                  <c:pt idx="7">
                    <c:v>0.8906007751739502</c:v>
                  </c:pt>
                  <c:pt idx="8">
                    <c:v>0.88137050323070953</c:v>
                  </c:pt>
                  <c:pt idx="9">
                    <c:v>1.2587291094682613</c:v>
                  </c:pt>
                  <c:pt idx="10">
                    <c:v>0.95337032346601469</c:v>
                  </c:pt>
                </c:numCache>
              </c:numRef>
            </c:plus>
            <c:minus>
              <c:numRef>
                <c:f>Sheet4!$AV$3:$AV$13</c:f>
                <c:numCache>
                  <c:formatCode>General</c:formatCode>
                  <c:ptCount val="11"/>
                  <c:pt idx="0">
                    <c:v>0.85229088966833388</c:v>
                  </c:pt>
                  <c:pt idx="1">
                    <c:v>0.98741704029709898</c:v>
                  </c:pt>
                  <c:pt idx="2">
                    <c:v>1.1367437995290011</c:v>
                  </c:pt>
                  <c:pt idx="3">
                    <c:v>0.99196749146718977</c:v>
                  </c:pt>
                  <c:pt idx="4">
                    <c:v>0.88906889094562158</c:v>
                  </c:pt>
                  <c:pt idx="5">
                    <c:v>1.2444940117543422</c:v>
                  </c:pt>
                  <c:pt idx="6">
                    <c:v>1.0299802509278617</c:v>
                  </c:pt>
                  <c:pt idx="7">
                    <c:v>0.8906007751739502</c:v>
                  </c:pt>
                  <c:pt idx="8">
                    <c:v>0.88137050323070953</c:v>
                  </c:pt>
                  <c:pt idx="9">
                    <c:v>1.2587291094682613</c:v>
                  </c:pt>
                  <c:pt idx="10">
                    <c:v>0.95337032346601469</c:v>
                  </c:pt>
                </c:numCache>
              </c:numRef>
            </c:minus>
          </c:errBars>
          <c:cat>
            <c:strRef>
              <c:f>Sheet4!$AT$3:$AT$13</c:f>
              <c:strCache>
                <c:ptCount val="11"/>
                <c:pt idx="0">
                  <c:v>1. collaborative</c:v>
                </c:pt>
                <c:pt idx="1">
                  <c:v>2. interesting &amp; engaging</c:v>
                </c:pt>
                <c:pt idx="2">
                  <c:v>3. enough time </c:v>
                </c:pt>
                <c:pt idx="3">
                  <c:v>4. easy protocol</c:v>
                </c:pt>
                <c:pt idx="4">
                  <c:v>5. better understand gene expression</c:v>
                </c:pt>
                <c:pt idx="5">
                  <c:v>6. lab report help learn</c:v>
                </c:pt>
                <c:pt idx="6">
                  <c:v>7. lecture alone would suffice</c:v>
                </c:pt>
                <c:pt idx="7">
                  <c:v>8. well-supported conclusion</c:v>
                </c:pt>
                <c:pt idx="8">
                  <c:v>9. understand concept </c:v>
                </c:pt>
                <c:pt idx="9">
                  <c:v>10. confident before</c:v>
                </c:pt>
                <c:pt idx="10">
                  <c:v>11. confident after</c:v>
                </c:pt>
              </c:strCache>
            </c:strRef>
          </c:cat>
          <c:val>
            <c:numRef>
              <c:f>Sheet4!$AU$3:$AU$13</c:f>
              <c:numCache>
                <c:formatCode>General</c:formatCode>
                <c:ptCount val="11"/>
                <c:pt idx="0">
                  <c:v>4.2384198732472145</c:v>
                </c:pt>
                <c:pt idx="1">
                  <c:v>3.9993124287892212</c:v>
                </c:pt>
                <c:pt idx="2">
                  <c:v>3.8787882037865078</c:v>
                </c:pt>
                <c:pt idx="3">
                  <c:v>4.1532189628736322</c:v>
                </c:pt>
                <c:pt idx="4">
                  <c:v>3.5594941454092837</c:v>
                </c:pt>
                <c:pt idx="5">
                  <c:v>3.1648282181365612</c:v>
                </c:pt>
                <c:pt idx="6">
                  <c:v>2.7539270045110422</c:v>
                </c:pt>
                <c:pt idx="7">
                  <c:v>3.5239450437044848</c:v>
                </c:pt>
                <c:pt idx="8">
                  <c:v>3.4352799573433597</c:v>
                </c:pt>
                <c:pt idx="9">
                  <c:v>2.2466873982674516</c:v>
                </c:pt>
                <c:pt idx="10">
                  <c:v>3.2806042445213714</c:v>
                </c:pt>
              </c:numCache>
            </c:numRef>
          </c:val>
        </c:ser>
        <c:dLbls>
          <c:showLegendKey val="0"/>
          <c:showVal val="0"/>
          <c:showCatName val="0"/>
          <c:showSerName val="0"/>
          <c:showPercent val="0"/>
          <c:showBubbleSize val="0"/>
        </c:dLbls>
        <c:gapWidth val="150"/>
        <c:axId val="208725480"/>
        <c:axId val="208724696"/>
      </c:barChart>
      <c:catAx>
        <c:axId val="208725480"/>
        <c:scaling>
          <c:orientation val="minMax"/>
        </c:scaling>
        <c:delete val="0"/>
        <c:axPos val="b"/>
        <c:numFmt formatCode="General" sourceLinked="0"/>
        <c:majorTickMark val="out"/>
        <c:minorTickMark val="none"/>
        <c:tickLblPos val="nextTo"/>
        <c:txPr>
          <a:bodyPr/>
          <a:lstStyle/>
          <a:p>
            <a:pPr>
              <a:defRPr sz="1600" b="1"/>
            </a:pPr>
            <a:endParaRPr lang="en-US"/>
          </a:p>
        </c:txPr>
        <c:crossAx val="208724696"/>
        <c:crosses val="autoZero"/>
        <c:auto val="1"/>
        <c:lblAlgn val="ctr"/>
        <c:lblOffset val="100"/>
        <c:noMultiLvlLbl val="0"/>
      </c:catAx>
      <c:valAx>
        <c:axId val="208724696"/>
        <c:scaling>
          <c:orientation val="minMax"/>
        </c:scaling>
        <c:delete val="0"/>
        <c:axPos val="l"/>
        <c:majorGridlines>
          <c:spPr>
            <a:ln>
              <a:solidFill>
                <a:schemeClr val="tx1"/>
              </a:solidFill>
            </a:ln>
          </c:spPr>
        </c:majorGridlines>
        <c:title>
          <c:tx>
            <c:rich>
              <a:bodyPr rot="0" vert="horz"/>
              <a:lstStyle/>
              <a:p>
                <a:pPr>
                  <a:defRPr sz="1600"/>
                </a:pPr>
                <a:r>
                  <a:rPr lang="en-US" sz="1600" i="1">
                    <a:solidFill>
                      <a:srgbClr val="00B050"/>
                    </a:solidFill>
                  </a:rPr>
                  <a:t>5=strongly agree</a:t>
                </a:r>
              </a:p>
              <a:p>
                <a:pPr>
                  <a:defRPr sz="1600"/>
                </a:pPr>
                <a:endParaRPr lang="en-US" sz="1600"/>
              </a:p>
              <a:p>
                <a:pPr>
                  <a:defRPr sz="1600"/>
                </a:pPr>
                <a:endParaRPr lang="en-US" sz="1600"/>
              </a:p>
              <a:p>
                <a:pPr>
                  <a:defRPr sz="1600"/>
                </a:pPr>
                <a:r>
                  <a:rPr lang="en-US" sz="1600" b="1"/>
                  <a:t>average</a:t>
                </a:r>
                <a:r>
                  <a:rPr lang="en-US" sz="1600" b="1" baseline="0"/>
                  <a:t> student response</a:t>
                </a:r>
              </a:p>
              <a:p>
                <a:pPr>
                  <a:defRPr sz="1600"/>
                </a:pPr>
                <a:endParaRPr lang="en-US" sz="1600" baseline="0"/>
              </a:p>
              <a:p>
                <a:pPr>
                  <a:defRPr sz="1600"/>
                </a:pPr>
                <a:endParaRPr lang="en-US" sz="1600" baseline="0"/>
              </a:p>
              <a:p>
                <a:pPr>
                  <a:defRPr sz="1600"/>
                </a:pPr>
                <a:r>
                  <a:rPr lang="en-US" sz="1600" i="1" baseline="0">
                    <a:solidFill>
                      <a:srgbClr val="FF0000"/>
                    </a:solidFill>
                  </a:rPr>
                  <a:t>1=strongly disagree</a:t>
                </a:r>
                <a:endParaRPr lang="en-US" sz="1600" i="1">
                  <a:solidFill>
                    <a:srgbClr val="FF0000"/>
                  </a:solidFill>
                </a:endParaRPr>
              </a:p>
            </c:rich>
          </c:tx>
          <c:overlay val="0"/>
        </c:title>
        <c:numFmt formatCode="General" sourceLinked="1"/>
        <c:majorTickMark val="out"/>
        <c:minorTickMark val="none"/>
        <c:tickLblPos val="nextTo"/>
        <c:crossAx val="208725480"/>
        <c:crosses val="autoZero"/>
        <c:crossBetween val="between"/>
      </c:valAx>
    </c:plotArea>
    <c:legend>
      <c:legendPos val="r"/>
      <c:legendEntry>
        <c:idx val="0"/>
        <c:txPr>
          <a:bodyPr/>
          <a:lstStyle/>
          <a:p>
            <a:pPr>
              <a:defRPr b="1"/>
            </a:pPr>
            <a:endParaRPr lang="en-US"/>
          </a:p>
        </c:txPr>
      </c:legendEntry>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Post- Drosophila lacZ Survey:</a:t>
            </a:r>
            <a:r>
              <a:rPr lang="en-US" baseline="0"/>
              <a:t> Average </a:t>
            </a:r>
            <a:r>
              <a:rPr lang="en-US"/>
              <a:t>Student Response at Bucknell University</a:t>
            </a:r>
          </a:p>
        </c:rich>
      </c:tx>
      <c:overlay val="0"/>
    </c:title>
    <c:autoTitleDeleted val="0"/>
    <c:plotArea>
      <c:layout/>
      <c:barChart>
        <c:barDir val="bar"/>
        <c:grouping val="clustered"/>
        <c:varyColors val="0"/>
        <c:ser>
          <c:idx val="0"/>
          <c:order val="0"/>
          <c:tx>
            <c:strRef>
              <c:f>'Pre- and Post-Survey'!$O$17</c:f>
              <c:strCache>
                <c:ptCount val="1"/>
                <c:pt idx="0">
                  <c:v>Average Response</c:v>
                </c:pt>
              </c:strCache>
            </c:strRef>
          </c:tx>
          <c:invertIfNegative val="0"/>
          <c:errBars>
            <c:errBarType val="both"/>
            <c:errValType val="cust"/>
            <c:noEndCap val="0"/>
            <c:plus>
              <c:numRef>
                <c:f>'Pre- and Post-Survey'!$P$18:$P$28</c:f>
                <c:numCache>
                  <c:formatCode>General</c:formatCode>
                  <c:ptCount val="11"/>
                  <c:pt idx="0">
                    <c:v>0.76000000000000023</c:v>
                  </c:pt>
                  <c:pt idx="1">
                    <c:v>0.64000000000000024</c:v>
                  </c:pt>
                  <c:pt idx="2">
                    <c:v>0.52</c:v>
                  </c:pt>
                  <c:pt idx="3">
                    <c:v>0.93</c:v>
                  </c:pt>
                  <c:pt idx="4">
                    <c:v>0.46</c:v>
                  </c:pt>
                  <c:pt idx="5">
                    <c:v>0.54</c:v>
                  </c:pt>
                  <c:pt idx="6">
                    <c:v>0.83000000000000018</c:v>
                  </c:pt>
                  <c:pt idx="7">
                    <c:v>0.53</c:v>
                  </c:pt>
                  <c:pt idx="8">
                    <c:v>0.75000000000000022</c:v>
                  </c:pt>
                  <c:pt idx="9">
                    <c:v>1.1000000000000001</c:v>
                  </c:pt>
                  <c:pt idx="10">
                    <c:v>0.64000000000000024</c:v>
                  </c:pt>
                </c:numCache>
              </c:numRef>
            </c:plus>
            <c:minus>
              <c:numRef>
                <c:f>'Pre- and Post-Survey'!$P$18:$P$28</c:f>
                <c:numCache>
                  <c:formatCode>General</c:formatCode>
                  <c:ptCount val="11"/>
                  <c:pt idx="0">
                    <c:v>0.76000000000000023</c:v>
                  </c:pt>
                  <c:pt idx="1">
                    <c:v>0.64000000000000024</c:v>
                  </c:pt>
                  <c:pt idx="2">
                    <c:v>0.52</c:v>
                  </c:pt>
                  <c:pt idx="3">
                    <c:v>0.93</c:v>
                  </c:pt>
                  <c:pt idx="4">
                    <c:v>0.46</c:v>
                  </c:pt>
                  <c:pt idx="5">
                    <c:v>0.54</c:v>
                  </c:pt>
                  <c:pt idx="6">
                    <c:v>0.83000000000000018</c:v>
                  </c:pt>
                  <c:pt idx="7">
                    <c:v>0.53</c:v>
                  </c:pt>
                  <c:pt idx="8">
                    <c:v>0.75000000000000022</c:v>
                  </c:pt>
                  <c:pt idx="9">
                    <c:v>1.1000000000000001</c:v>
                  </c:pt>
                  <c:pt idx="10">
                    <c:v>0.64000000000000024</c:v>
                  </c:pt>
                </c:numCache>
              </c:numRef>
            </c:minus>
          </c:errBars>
          <c:cat>
            <c:strRef>
              <c:f>'Pre- and Post-Survey'!$N$18:$N$28</c:f>
              <c:strCache>
                <c:ptCount val="11"/>
                <c:pt idx="0">
                  <c:v>1. collaborative</c:v>
                </c:pt>
                <c:pt idx="1">
                  <c:v>2. interesting &amp; engaging</c:v>
                </c:pt>
                <c:pt idx="2">
                  <c:v>3. enough time</c:v>
                </c:pt>
                <c:pt idx="3">
                  <c:v>4. easy protocol</c:v>
                </c:pt>
                <c:pt idx="4">
                  <c:v>5. better understand gene expression</c:v>
                </c:pt>
                <c:pt idx="5">
                  <c:v>6. lab report beneficial</c:v>
                </c:pt>
                <c:pt idx="6">
                  <c:v>7. lecture alone would suffice</c:v>
                </c:pt>
                <c:pt idx="7">
                  <c:v>8. Well-supported conclusions</c:v>
                </c:pt>
                <c:pt idx="8">
                  <c:v>9. understand concept </c:v>
                </c:pt>
                <c:pt idx="9">
                  <c:v>10. understood concept BEFORE</c:v>
                </c:pt>
                <c:pt idx="10">
                  <c:v>11. understand concept AFTER</c:v>
                </c:pt>
              </c:strCache>
            </c:strRef>
          </c:cat>
          <c:val>
            <c:numRef>
              <c:f>'Pre- and Post-Survey'!$O$18:$O$28</c:f>
              <c:numCache>
                <c:formatCode>General</c:formatCode>
                <c:ptCount val="11"/>
                <c:pt idx="0">
                  <c:v>4</c:v>
                </c:pt>
                <c:pt idx="1">
                  <c:v>4.13</c:v>
                </c:pt>
                <c:pt idx="2">
                  <c:v>4.63</c:v>
                </c:pt>
                <c:pt idx="3">
                  <c:v>4.5</c:v>
                </c:pt>
                <c:pt idx="4">
                  <c:v>4.25</c:v>
                </c:pt>
                <c:pt idx="5">
                  <c:v>4</c:v>
                </c:pt>
                <c:pt idx="6">
                  <c:v>2.88</c:v>
                </c:pt>
                <c:pt idx="7">
                  <c:v>4</c:v>
                </c:pt>
                <c:pt idx="8">
                  <c:v>4</c:v>
                </c:pt>
                <c:pt idx="9">
                  <c:v>2.5</c:v>
                </c:pt>
                <c:pt idx="10">
                  <c:v>4.13</c:v>
                </c:pt>
              </c:numCache>
            </c:numRef>
          </c:val>
        </c:ser>
        <c:dLbls>
          <c:showLegendKey val="0"/>
          <c:showVal val="0"/>
          <c:showCatName val="0"/>
          <c:showSerName val="0"/>
          <c:showPercent val="0"/>
          <c:showBubbleSize val="0"/>
        </c:dLbls>
        <c:gapWidth val="150"/>
        <c:axId val="208725872"/>
        <c:axId val="208482016"/>
      </c:barChart>
      <c:catAx>
        <c:axId val="208725872"/>
        <c:scaling>
          <c:orientation val="minMax"/>
        </c:scaling>
        <c:delete val="0"/>
        <c:axPos val="l"/>
        <c:numFmt formatCode="General" sourceLinked="0"/>
        <c:majorTickMark val="out"/>
        <c:minorTickMark val="none"/>
        <c:tickLblPos val="nextTo"/>
        <c:crossAx val="208482016"/>
        <c:crosses val="autoZero"/>
        <c:auto val="1"/>
        <c:lblAlgn val="ctr"/>
        <c:lblOffset val="100"/>
        <c:noMultiLvlLbl val="0"/>
      </c:catAx>
      <c:valAx>
        <c:axId val="208482016"/>
        <c:scaling>
          <c:orientation val="minMax"/>
        </c:scaling>
        <c:delete val="0"/>
        <c:axPos val="b"/>
        <c:majorGridlines/>
        <c:numFmt formatCode="General" sourceLinked="1"/>
        <c:majorTickMark val="out"/>
        <c:minorTickMark val="none"/>
        <c:tickLblPos val="nextTo"/>
        <c:crossAx val="208725872"/>
        <c:crosses val="autoZero"/>
        <c:crossBetween val="between"/>
      </c:valAx>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0.75701</cdr:x>
      <cdr:y>0.18873</cdr:y>
    </cdr:from>
    <cdr:to>
      <cdr:x>0.89939</cdr:x>
      <cdr:y>0.24258</cdr:y>
    </cdr:to>
    <cdr:sp macro="" textlink="">
      <cdr:nvSpPr>
        <cdr:cNvPr id="2" name="TextBox 3"/>
        <cdr:cNvSpPr txBox="1"/>
      </cdr:nvSpPr>
      <cdr:spPr>
        <a:xfrm xmlns:a="http://schemas.openxmlformats.org/drawingml/2006/main">
          <a:off x="6922099" y="1294310"/>
          <a:ext cx="1301959" cy="3693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800" b="1" dirty="0"/>
            <a:t>*p=0.00015</a:t>
          </a:r>
        </a:p>
      </cdr:txBody>
    </cdr:sp>
  </cdr:relSizeAnchor>
  <cdr:relSizeAnchor xmlns:cdr="http://schemas.openxmlformats.org/drawingml/2006/chartDrawing">
    <cdr:from>
      <cdr:x>0.79439</cdr:x>
      <cdr:y>0.2768</cdr:y>
    </cdr:from>
    <cdr:to>
      <cdr:x>0.85529</cdr:x>
      <cdr:y>0.30512</cdr:y>
    </cdr:to>
    <cdr:sp macro="" textlink="">
      <cdr:nvSpPr>
        <cdr:cNvPr id="3" name="Left Bracket 2"/>
        <cdr:cNvSpPr/>
      </cdr:nvSpPr>
      <cdr:spPr>
        <a:xfrm xmlns:a="http://schemas.openxmlformats.org/drawingml/2006/main" rot="5400000">
          <a:off x="6639513" y="1513887"/>
          <a:ext cx="171515" cy="496542"/>
        </a:xfrm>
        <a:prstGeom xmlns:a="http://schemas.openxmlformats.org/drawingml/2006/main" prst="leftBracket">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183403-745D-486F-B173-10F858B5162D}" type="datetimeFigureOut">
              <a:rPr lang="en-US" smtClean="0"/>
              <a:pPr/>
              <a:t>6/28/2016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8CDAC-6F12-4DDC-B990-D33BB9A121C9}" type="slidenum">
              <a:rPr lang="en-US" smtClean="0"/>
              <a:pPr/>
              <a:t>‹#›</a:t>
            </a:fld>
            <a:endParaRPr lang="en-US"/>
          </a:p>
        </p:txBody>
      </p:sp>
    </p:spTree>
    <p:extLst>
      <p:ext uri="{BB962C8B-B14F-4D97-AF65-F5344CB8AC3E}">
        <p14:creationId xmlns:p14="http://schemas.microsoft.com/office/powerpoint/2010/main" val="135664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2</a:t>
            </a:fld>
            <a:endParaRPr lang="en-US"/>
          </a:p>
        </p:txBody>
      </p:sp>
    </p:spTree>
    <p:extLst>
      <p:ext uri="{BB962C8B-B14F-4D97-AF65-F5344CB8AC3E}">
        <p14:creationId xmlns:p14="http://schemas.microsoft.com/office/powerpoint/2010/main" val="371454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E8E6A-3F2F-4C84-9AAB-9FF074298CD0}" type="slidenum">
              <a:rPr lang="en-US"/>
              <a:pPr/>
              <a:t>24</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dirty="0" err="1" smtClean="0"/>
              <a:t>Tabel</a:t>
            </a:r>
            <a:r>
              <a:rPr lang="en-US" dirty="0" smtClean="0"/>
              <a:t> 22.1 indicates three types of genes needed for proper fly development:</a:t>
            </a:r>
          </a:p>
          <a:p>
            <a:r>
              <a:rPr lang="en-US" dirty="0" smtClean="0"/>
              <a:t>The</a:t>
            </a:r>
            <a:r>
              <a:rPr lang="en-US" baseline="0" dirty="0" smtClean="0"/>
              <a:t> </a:t>
            </a:r>
            <a:r>
              <a:rPr lang="en-US" b="1" baseline="0" dirty="0" smtClean="0"/>
              <a:t>egg-polarity genes </a:t>
            </a:r>
            <a:r>
              <a:rPr lang="en-US" baseline="0" dirty="0" smtClean="0"/>
              <a:t>are needed to set up the main body axes:</a:t>
            </a:r>
          </a:p>
          <a:p>
            <a:r>
              <a:rPr lang="en-US" baseline="0" dirty="0" smtClean="0"/>
              <a:t>	1. anterior-posterior (or head and tail-end)</a:t>
            </a:r>
          </a:p>
          <a:p>
            <a:r>
              <a:rPr lang="en-US" baseline="0" dirty="0" smtClean="0"/>
              <a:t>	2. dorsal- ventral (back and belly)</a:t>
            </a:r>
          </a:p>
          <a:p>
            <a:r>
              <a:rPr lang="en-US" baseline="0" dirty="0" smtClean="0"/>
              <a:t>	3. right- left axis</a:t>
            </a:r>
          </a:p>
          <a:p>
            <a:r>
              <a:rPr lang="en-US" baseline="0" dirty="0" smtClean="0"/>
              <a:t>The </a:t>
            </a:r>
            <a:r>
              <a:rPr lang="en-US" b="1" baseline="0" dirty="0" smtClean="0"/>
              <a:t>Segmentation genes </a:t>
            </a:r>
            <a:r>
              <a:rPr lang="en-US" baseline="0" dirty="0" smtClean="0"/>
              <a:t>are needed to separate the embryo into segments/parts.  These parts will eventually develop into a perfectly developed adult fly complete with head, thorax, abdomen, tail end,…. All in the right order.</a:t>
            </a:r>
          </a:p>
          <a:p>
            <a:endParaRPr lang="en-US" dirty="0" smtClean="0"/>
          </a:p>
          <a:p>
            <a:r>
              <a:rPr lang="en-US" dirty="0" smtClean="0"/>
              <a:t>The </a:t>
            </a:r>
            <a:r>
              <a:rPr lang="en-US" b="1" dirty="0" smtClean="0"/>
              <a:t>Homeotic</a:t>
            </a:r>
            <a:r>
              <a:rPr lang="en-US" b="1" baseline="0" dirty="0" smtClean="0"/>
              <a:t> Genes </a:t>
            </a:r>
            <a:r>
              <a:rPr lang="en-US" baseline="0" dirty="0" smtClean="0"/>
              <a:t>establish the </a:t>
            </a:r>
            <a:r>
              <a:rPr lang="en-US" baseline="0" dirty="0" err="1" smtClean="0"/>
              <a:t>identidy</a:t>
            </a:r>
            <a:r>
              <a:rPr lang="en-US" baseline="0" dirty="0" smtClean="0"/>
              <a:t> of each segment – making sure the antennae are on the head and the legs/wings are at the thorax.</a:t>
            </a:r>
            <a:endParaRPr lang="en-US" dirty="0" smtClean="0"/>
          </a:p>
        </p:txBody>
      </p:sp>
    </p:spTree>
    <p:extLst>
      <p:ext uri="{BB962C8B-B14F-4D97-AF65-F5344CB8AC3E}">
        <p14:creationId xmlns:p14="http://schemas.microsoft.com/office/powerpoint/2010/main" val="310984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26</a:t>
            </a:fld>
            <a:endParaRPr lang="en-US"/>
          </a:p>
        </p:txBody>
      </p:sp>
    </p:spTree>
    <p:extLst>
      <p:ext uri="{BB962C8B-B14F-4D97-AF65-F5344CB8AC3E}">
        <p14:creationId xmlns:p14="http://schemas.microsoft.com/office/powerpoint/2010/main" val="253663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9E7A5-50A2-4EE0-9F37-0EF5AEB81970}" type="slidenum">
              <a:rPr lang="en-US"/>
              <a:pPr/>
              <a:t>29</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dirty="0" smtClean="0"/>
              <a:t>This slide shows the 3 types of segmentation genes:</a:t>
            </a:r>
          </a:p>
          <a:p>
            <a:pPr marL="228600" indent="-228600">
              <a:buAutoNum type="arabicPeriod"/>
            </a:pPr>
            <a:r>
              <a:rPr lang="en-US" dirty="0" smtClean="0"/>
              <a:t>Gap genes</a:t>
            </a:r>
          </a:p>
          <a:p>
            <a:pPr marL="228600" indent="-228600">
              <a:buAutoNum type="arabicPeriod"/>
            </a:pPr>
            <a:r>
              <a:rPr lang="en-US" dirty="0" smtClean="0"/>
              <a:t>Pair-rule genes</a:t>
            </a:r>
          </a:p>
          <a:p>
            <a:pPr marL="228600" indent="-228600">
              <a:buAutoNum type="arabicPeriod"/>
            </a:pPr>
            <a:r>
              <a:rPr lang="en-US" dirty="0" smtClean="0"/>
              <a:t>Segment-polarity</a:t>
            </a:r>
            <a:r>
              <a:rPr lang="en-US" baseline="0" dirty="0" smtClean="0"/>
              <a:t> genes</a:t>
            </a:r>
          </a:p>
          <a:p>
            <a:pPr marL="228600" indent="-228600">
              <a:buAutoNum type="arabicPeriod"/>
            </a:pPr>
            <a:endParaRPr lang="en-US" baseline="0" dirty="0" smtClean="0"/>
          </a:p>
          <a:p>
            <a:pPr marL="0" indent="0">
              <a:buNone/>
            </a:pPr>
            <a:r>
              <a:rPr lang="en-US" baseline="0" dirty="0" smtClean="0"/>
              <a:t>The diagram shows an example of each type of gene.</a:t>
            </a:r>
          </a:p>
          <a:p>
            <a:pPr marL="228600" indent="-228600">
              <a:buAutoNum type="arabicPeriod"/>
            </a:pPr>
            <a:r>
              <a:rPr lang="en-US" baseline="0" dirty="0" err="1" smtClean="0"/>
              <a:t>Kruppel</a:t>
            </a:r>
            <a:r>
              <a:rPr lang="en-US" baseline="0" dirty="0" smtClean="0"/>
              <a:t> is a gap gene (like hunchback)</a:t>
            </a:r>
          </a:p>
          <a:p>
            <a:pPr marL="228600" indent="-228600">
              <a:buAutoNum type="arabicPeriod"/>
            </a:pPr>
            <a:r>
              <a:rPr lang="en-US" baseline="0" dirty="0" smtClean="0"/>
              <a:t>Even-skipped is an example of a pair-rule gene</a:t>
            </a:r>
          </a:p>
          <a:p>
            <a:pPr marL="228600" indent="-228600">
              <a:buAutoNum type="arabicPeriod"/>
            </a:pPr>
            <a:r>
              <a:rPr lang="en-US" baseline="0" dirty="0" smtClean="0"/>
              <a:t>And gooseberry is an example of a segment-polarity gene.</a:t>
            </a:r>
          </a:p>
          <a:p>
            <a:pPr marL="228600" indent="-228600">
              <a:buAutoNum type="arabicPeriod"/>
            </a:pPr>
            <a:endParaRPr lang="en-US" baseline="0" dirty="0" smtClean="0"/>
          </a:p>
          <a:p>
            <a:pPr marL="0" indent="0">
              <a:buNone/>
            </a:pPr>
            <a:r>
              <a:rPr lang="en-US" baseline="0" dirty="0" smtClean="0"/>
              <a:t>Notice that phenotypes are shown when each type of gene is mutated?  What happens to the size of the larva in each case? What’s missing? Some thorax? Some abdomen?  For example, a homozygous mutation in the </a:t>
            </a:r>
            <a:r>
              <a:rPr lang="en-US" baseline="0" dirty="0" err="1" smtClean="0"/>
              <a:t>Kruppel</a:t>
            </a:r>
            <a:r>
              <a:rPr lang="en-US" baseline="0" dirty="0" smtClean="0"/>
              <a:t> gene results in a very small larva that has not thorax! And very little abdomen.</a:t>
            </a:r>
            <a:endParaRPr lang="en-US" dirty="0"/>
          </a:p>
        </p:txBody>
      </p:sp>
    </p:spTree>
    <p:extLst>
      <p:ext uri="{BB962C8B-B14F-4D97-AF65-F5344CB8AC3E}">
        <p14:creationId xmlns:p14="http://schemas.microsoft.com/office/powerpoint/2010/main" val="872152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53563-9E2B-492A-841C-F1D4993B5079}" type="slidenum">
              <a:rPr lang="en-US"/>
              <a:pPr/>
              <a:t>30</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dirty="0" smtClean="0"/>
              <a:t>The mutant </a:t>
            </a:r>
            <a:r>
              <a:rPr lang="en-US" dirty="0" err="1" smtClean="0"/>
              <a:t>homeotic</a:t>
            </a:r>
            <a:r>
              <a:rPr lang="en-US" dirty="0" smtClean="0"/>
              <a:t> gene here is called </a:t>
            </a:r>
            <a:r>
              <a:rPr lang="en-US" i="1" dirty="0" err="1" smtClean="0"/>
              <a:t>Antennapedia</a:t>
            </a:r>
            <a:r>
              <a:rPr lang="en-US" dirty="0" smtClean="0"/>
              <a:t>.</a:t>
            </a:r>
            <a:endParaRPr lang="en-US" dirty="0"/>
          </a:p>
        </p:txBody>
      </p:sp>
    </p:spTree>
    <p:extLst>
      <p:ext uri="{BB962C8B-B14F-4D97-AF65-F5344CB8AC3E}">
        <p14:creationId xmlns:p14="http://schemas.microsoft.com/office/powerpoint/2010/main" val="168601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614EE-00F6-44DE-AC7F-4ED027479794}" type="slidenum">
              <a:rPr lang="en-US"/>
              <a:pPr/>
              <a:t>31</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0417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CyO</a:t>
            </a:r>
            <a:r>
              <a:rPr lang="en-US" dirty="0" smtClean="0"/>
              <a:t> balancer is an</a:t>
            </a:r>
            <a:r>
              <a:rPr lang="en-US" baseline="0" dirty="0" smtClean="0"/>
              <a:t> inverted (shuffled) chromosome so that it cannot recombination with the recombinant chromosome (containing the enhancer-</a:t>
            </a:r>
            <a:r>
              <a:rPr lang="en-US" baseline="0" dirty="0" err="1" smtClean="0"/>
              <a:t>lacZ</a:t>
            </a:r>
            <a:r>
              <a:rPr lang="en-US" baseline="0" dirty="0" smtClean="0"/>
              <a:t> construct) cannot occur.  Recombination could result in the loss of the enhancer-</a:t>
            </a:r>
            <a:r>
              <a:rPr lang="en-US" baseline="0" dirty="0" err="1" smtClean="0"/>
              <a:t>lacZ</a:t>
            </a:r>
            <a:r>
              <a:rPr lang="en-US" baseline="0" dirty="0" smtClean="0"/>
              <a:t> construct over many fly generations. </a:t>
            </a:r>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34</a:t>
            </a:fld>
            <a:endParaRPr lang="en-US"/>
          </a:p>
        </p:txBody>
      </p:sp>
    </p:spTree>
    <p:extLst>
      <p:ext uri="{BB962C8B-B14F-4D97-AF65-F5344CB8AC3E}">
        <p14:creationId xmlns:p14="http://schemas.microsoft.com/office/powerpoint/2010/main" val="4002375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Embryos were mounted in 70 % glycerol</a:t>
            </a:r>
            <a:r>
              <a:rPr lang="en-US" baseline="0" dirty="0" smtClean="0"/>
              <a:t> and observed using student compound microscopes with 10x objective.  A digital camera was used to capture images for student lab reports.</a:t>
            </a:r>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35</a:t>
            </a:fld>
            <a:endParaRPr lang="en-US"/>
          </a:p>
        </p:txBody>
      </p:sp>
    </p:spTree>
    <p:extLst>
      <p:ext uri="{BB962C8B-B14F-4D97-AF65-F5344CB8AC3E}">
        <p14:creationId xmlns:p14="http://schemas.microsoft.com/office/powerpoint/2010/main" val="2751205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Typical student data generated using this protocol.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Images were collected using a Nikon E800 compound microscope equipped for differential interference contrast illumination. Images were cropped and adjusted for brightness, contrast, and levels using Adobe Photoshop. All embryos are oriented anterior to the left, and were staged according to Hartenstein, 1993. A, BDSC#76 (</a:t>
            </a:r>
            <a:r>
              <a:rPr lang="en-US" sz="1200" kern="1200" dirty="0" err="1" smtClean="0">
                <a:solidFill>
                  <a:schemeClr val="tx1"/>
                </a:solidFill>
                <a:effectLst/>
                <a:latin typeface="+mn-lt"/>
                <a:ea typeface="+mn-ea"/>
                <a:cs typeface="+mn-cs"/>
              </a:rPr>
              <a:t>hb-lacZ</a:t>
            </a:r>
            <a:r>
              <a:rPr lang="en-US" sz="1200" kern="1200" dirty="0" smtClean="0">
                <a:solidFill>
                  <a:schemeClr val="tx1"/>
                </a:solidFill>
                <a:effectLst/>
                <a:latin typeface="+mn-lt"/>
                <a:ea typeface="+mn-ea"/>
                <a:cs typeface="+mn-cs"/>
              </a:rPr>
              <a:t>) shows intense staining in the anterior end of a stage 5 embryo. B, BDSC#10392 (Kr-</a:t>
            </a:r>
            <a:r>
              <a:rPr lang="en-US" sz="1200" kern="1200" dirty="0" err="1" smtClean="0">
                <a:solidFill>
                  <a:schemeClr val="tx1"/>
                </a:solidFill>
                <a:effectLst/>
                <a:latin typeface="+mn-lt"/>
                <a:ea typeface="+mn-ea"/>
                <a:cs typeface="+mn-cs"/>
              </a:rPr>
              <a:t>lacZ</a:t>
            </a:r>
            <a:r>
              <a:rPr lang="en-US" sz="1200" kern="1200" dirty="0" smtClean="0">
                <a:solidFill>
                  <a:schemeClr val="tx1"/>
                </a:solidFill>
                <a:effectLst/>
                <a:latin typeface="+mn-lt"/>
                <a:ea typeface="+mn-ea"/>
                <a:cs typeface="+mn-cs"/>
              </a:rPr>
              <a:t>) shows a stripe of expression about mid-length of a stage 6 embryo. C, BDSC#335 (eve-</a:t>
            </a:r>
            <a:r>
              <a:rPr lang="en-US" sz="1200" kern="1200" dirty="0" err="1" smtClean="0">
                <a:solidFill>
                  <a:schemeClr val="tx1"/>
                </a:solidFill>
                <a:effectLst/>
                <a:latin typeface="+mn-lt"/>
                <a:ea typeface="+mn-ea"/>
                <a:cs typeface="+mn-cs"/>
              </a:rPr>
              <a:t>lacZ</a:t>
            </a:r>
            <a:r>
              <a:rPr lang="en-US" sz="1200" kern="1200" dirty="0" smtClean="0">
                <a:solidFill>
                  <a:schemeClr val="tx1"/>
                </a:solidFill>
                <a:effectLst/>
                <a:latin typeface="+mn-lt"/>
                <a:ea typeface="+mn-ea"/>
                <a:cs typeface="+mn-cs"/>
              </a:rPr>
              <a:t>) shows seven stripes of expression in a germ band extended (approximately stage 10) embryo. D, E, BDSC#1672 (</a:t>
            </a:r>
            <a:r>
              <a:rPr lang="en-US" sz="1200" kern="1200" dirty="0" err="1" smtClean="0">
                <a:solidFill>
                  <a:schemeClr val="tx1"/>
                </a:solidFill>
                <a:effectLst/>
                <a:latin typeface="+mn-lt"/>
                <a:ea typeface="+mn-ea"/>
                <a:cs typeface="+mn-cs"/>
              </a:rPr>
              <a:t>wg-lacZ</a:t>
            </a:r>
            <a:r>
              <a:rPr lang="en-US" sz="1200" kern="1200" dirty="0" smtClean="0">
                <a:solidFill>
                  <a:schemeClr val="tx1"/>
                </a:solidFill>
                <a:effectLst/>
                <a:latin typeface="+mn-lt"/>
                <a:ea typeface="+mn-ea"/>
                <a:cs typeface="+mn-cs"/>
              </a:rPr>
              <a:t>) shows stripes of expression along the length of stage 12 (D) and stage 15 (E) embryos. F, BDSC#9120 (</a:t>
            </a:r>
            <a:r>
              <a:rPr lang="en-US" sz="1200" kern="1200" dirty="0" err="1" smtClean="0">
                <a:solidFill>
                  <a:schemeClr val="tx1"/>
                </a:solidFill>
                <a:effectLst/>
                <a:latin typeface="+mn-lt"/>
                <a:ea typeface="+mn-ea"/>
                <a:cs typeface="+mn-cs"/>
              </a:rPr>
              <a:t>Ubx-lacZ</a:t>
            </a:r>
            <a:r>
              <a:rPr lang="en-US" sz="1200" kern="1200" dirty="0" smtClean="0">
                <a:solidFill>
                  <a:schemeClr val="tx1"/>
                </a:solidFill>
                <a:effectLst/>
                <a:latin typeface="+mn-lt"/>
                <a:ea typeface="+mn-ea"/>
                <a:cs typeface="+mn-cs"/>
              </a:rPr>
              <a:t>) shows expression a subset of thoracic and abdominal segments.  </a:t>
            </a:r>
          </a:p>
          <a:p>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36</a:t>
            </a:fld>
            <a:endParaRPr lang="en-US"/>
          </a:p>
        </p:txBody>
      </p:sp>
    </p:spTree>
    <p:extLst>
      <p:ext uri="{BB962C8B-B14F-4D97-AF65-F5344CB8AC3E}">
        <p14:creationId xmlns:p14="http://schemas.microsoft.com/office/powerpoint/2010/main" val="727848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did make knowledge-based learning gains. </a:t>
            </a:r>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37</a:t>
            </a:fld>
            <a:endParaRPr lang="en-US"/>
          </a:p>
        </p:txBody>
      </p:sp>
    </p:spTree>
    <p:extLst>
      <p:ext uri="{BB962C8B-B14F-4D97-AF65-F5344CB8AC3E}">
        <p14:creationId xmlns:p14="http://schemas.microsoft.com/office/powerpoint/2010/main" val="3216371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Student Post-Survey for Enhancer-</a:t>
            </a:r>
            <a:r>
              <a:rPr lang="en-US" sz="1200" b="1" kern="1200" dirty="0" err="1" smtClean="0">
                <a:solidFill>
                  <a:schemeClr val="tx1"/>
                </a:solidFill>
                <a:effectLst/>
                <a:latin typeface="+mn-lt"/>
                <a:ea typeface="+mn-ea"/>
                <a:cs typeface="+mn-cs"/>
              </a:rPr>
              <a:t>lacZ</a:t>
            </a:r>
            <a:r>
              <a:rPr lang="en-US" sz="1200" b="1" kern="1200" dirty="0" smtClean="0">
                <a:solidFill>
                  <a:schemeClr val="tx1"/>
                </a:solidFill>
                <a:effectLst/>
                <a:latin typeface="+mn-lt"/>
                <a:ea typeface="+mn-ea"/>
                <a:cs typeface="+mn-cs"/>
              </a:rPr>
              <a:t> Embryo Gene Expression Patterns Lab</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Spring </a:t>
            </a:r>
            <a:r>
              <a:rPr lang="en-US" sz="1200" kern="1200" dirty="0" smtClean="0">
                <a:solidFill>
                  <a:schemeClr val="tx1"/>
                </a:solidFill>
                <a:effectLst/>
                <a:latin typeface="+mn-lt"/>
                <a:ea typeface="+mn-ea"/>
                <a:cs typeface="+mn-cs"/>
              </a:rPr>
              <a:t>2014 BIOL3100 (Genetics) North Carolina Central University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were asked to respond to statements after participating in the lab on whether the agreed with each statement on a scale of 1-5 with 1=strongly disagree and 5=strongly agree. In this one semester run, surveying 36 students after participating in the lab activity, the results suggest that student confidence in understanding the concept of gene expression in eukaryotes has significantly increase (p= 0.00015 when comparing responses to statements 10 and 11). Students also responded in agreement to statements that the lab was 1.collaborative (4.2±0.9), 2.interesting &amp; engaging (4.0±1), 3. Enough time to complete lab (3.9±1), 4. Easy protocol (4.2±1), and 5. Better understanding of gene expression concept (3.6±0.9).  Notably, students were either neutral or disagreed with the statement that the lecture alone would suffice in understanding the concept of gene regulation (2.75±1).</a:t>
            </a:r>
          </a:p>
          <a:p>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38</a:t>
            </a:fld>
            <a:endParaRPr lang="en-US"/>
          </a:p>
        </p:txBody>
      </p:sp>
    </p:spTree>
    <p:extLst>
      <p:ext uri="{BB962C8B-B14F-4D97-AF65-F5344CB8AC3E}">
        <p14:creationId xmlns:p14="http://schemas.microsoft.com/office/powerpoint/2010/main" val="156854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BA2D6-6B92-4B99-B8A5-D3689B10EBA5}" type="slidenum">
              <a:rPr lang="en-US"/>
              <a:pPr/>
              <a:t>11</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dirty="0" smtClean="0"/>
              <a:t>The panel on the left shows tadpole</a:t>
            </a:r>
            <a:r>
              <a:rPr lang="en-US" baseline="0" dirty="0" smtClean="0"/>
              <a:t> brain</a:t>
            </a:r>
          </a:p>
          <a:p>
            <a:r>
              <a:rPr lang="en-US" baseline="0" dirty="0" smtClean="0"/>
              <a:t>GFP is a gene from a different species: jelly fish</a:t>
            </a:r>
          </a:p>
          <a:p>
            <a:r>
              <a:rPr lang="en-US" baseline="0" dirty="0" smtClean="0"/>
              <a:t>So, it is not only an example of a reporter gene, but also an example of a </a:t>
            </a:r>
            <a:r>
              <a:rPr lang="en-US" baseline="0" dirty="0" err="1" smtClean="0"/>
              <a:t>transgene</a:t>
            </a:r>
            <a:r>
              <a:rPr lang="en-US" baseline="0" dirty="0" smtClean="0"/>
              <a:t>…</a:t>
            </a:r>
            <a:endParaRPr lang="en-US" dirty="0"/>
          </a:p>
        </p:txBody>
      </p:sp>
    </p:spTree>
    <p:extLst>
      <p:ext uri="{BB962C8B-B14F-4D97-AF65-F5344CB8AC3E}">
        <p14:creationId xmlns:p14="http://schemas.microsoft.com/office/powerpoint/2010/main" val="1701446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N=8</a:t>
            </a:r>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42</a:t>
            </a:fld>
            <a:endParaRPr lang="en-US"/>
          </a:p>
        </p:txBody>
      </p:sp>
    </p:spTree>
    <p:extLst>
      <p:ext uri="{BB962C8B-B14F-4D97-AF65-F5344CB8AC3E}">
        <p14:creationId xmlns:p14="http://schemas.microsoft.com/office/powerpoint/2010/main" val="1148387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44</a:t>
            </a:fld>
            <a:endParaRPr lang="en-US"/>
          </a:p>
        </p:txBody>
      </p:sp>
    </p:spTree>
    <p:extLst>
      <p:ext uri="{BB962C8B-B14F-4D97-AF65-F5344CB8AC3E}">
        <p14:creationId xmlns:p14="http://schemas.microsoft.com/office/powerpoint/2010/main" val="328720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LacZ</a:t>
            </a:r>
            <a:r>
              <a:rPr lang="en-US" b="1" dirty="0" smtClean="0"/>
              <a:t> protein </a:t>
            </a:r>
            <a:r>
              <a:rPr lang="en-US" dirty="0" smtClean="0"/>
              <a:t>is called </a:t>
            </a:r>
            <a:r>
              <a:rPr lang="en-US" b="1" dirty="0" smtClean="0">
                <a:latin typeface="Symbol" pitchFamily="18" charset="2"/>
              </a:rPr>
              <a:t>b</a:t>
            </a:r>
            <a:r>
              <a:rPr lang="en-US" b="1" dirty="0" smtClean="0"/>
              <a:t>-</a:t>
            </a:r>
            <a:r>
              <a:rPr lang="en-US" b="1" dirty="0" err="1" smtClean="0"/>
              <a:t>galactosidase</a:t>
            </a:r>
            <a:r>
              <a:rPr lang="en-US" b="1" dirty="0" smtClean="0"/>
              <a:t> enzyme (BLUE) </a:t>
            </a:r>
            <a:r>
              <a:rPr lang="en-US" dirty="0" smtClean="0"/>
              <a:t>that</a:t>
            </a:r>
            <a:r>
              <a:rPr lang="en-US" b="1" dirty="0" smtClean="0"/>
              <a:t> is normally expressed only in bacteria, but </a:t>
            </a:r>
            <a:r>
              <a:rPr lang="en-US" dirty="0" smtClean="0"/>
              <a:t>here it is </a:t>
            </a:r>
            <a:r>
              <a:rPr lang="en-US" b="1" dirty="0" smtClean="0"/>
              <a:t>under the control </a:t>
            </a:r>
            <a:r>
              <a:rPr lang="en-US" dirty="0" smtClean="0"/>
              <a:t>of a </a:t>
            </a:r>
            <a:r>
              <a:rPr lang="en-US" b="1" dirty="0" smtClean="0"/>
              <a:t>Drosophila regulatory DNA </a:t>
            </a:r>
            <a:r>
              <a:rPr lang="en-US" dirty="0" smtClean="0"/>
              <a:t>and is expressed where ever the </a:t>
            </a:r>
            <a:r>
              <a:rPr lang="en-US" i="1" dirty="0" smtClean="0"/>
              <a:t>Drosophila</a:t>
            </a:r>
            <a:r>
              <a:rPr lang="en-US" b="1" dirty="0" smtClean="0"/>
              <a:t> </a:t>
            </a:r>
            <a:r>
              <a:rPr lang="en-US" b="1" i="1" u="sng" dirty="0" smtClean="0">
                <a:solidFill>
                  <a:srgbClr val="FF0000"/>
                </a:solidFill>
              </a:rPr>
              <a:t>wingless </a:t>
            </a:r>
            <a:r>
              <a:rPr lang="en-US" b="1" u="sng" dirty="0" smtClean="0">
                <a:solidFill>
                  <a:srgbClr val="FF0000"/>
                </a:solidFill>
              </a:rPr>
              <a:t>gene </a:t>
            </a:r>
            <a:r>
              <a:rPr lang="en-US" dirty="0" smtClean="0"/>
              <a:t>would</a:t>
            </a:r>
            <a:r>
              <a:rPr lang="en-US" b="1" dirty="0" smtClean="0"/>
              <a:t> normally be expressed </a:t>
            </a:r>
            <a:r>
              <a:rPr lang="en-US" dirty="0" smtClean="0"/>
              <a:t>in the </a:t>
            </a:r>
            <a:r>
              <a:rPr lang="en-US" b="1" i="1" dirty="0" smtClean="0"/>
              <a:t>Drosophila</a:t>
            </a:r>
            <a:r>
              <a:rPr lang="en-US" b="1" dirty="0" smtClean="0"/>
              <a:t> embryo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In the experiment</a:t>
            </a:r>
            <a:r>
              <a:rPr lang="en-US" baseline="0" dirty="0" smtClean="0"/>
              <a:t> you will be doing, you will be using the </a:t>
            </a:r>
            <a:r>
              <a:rPr lang="en-US" baseline="0" dirty="0" err="1" smtClean="0"/>
              <a:t>lacZ</a:t>
            </a:r>
            <a:r>
              <a:rPr lang="en-US" baseline="0" dirty="0" smtClean="0"/>
              <a:t> reporter gene/sequence.  This gene encodes the beta-</a:t>
            </a:r>
            <a:r>
              <a:rPr lang="en-US" baseline="0" dirty="0" err="1" smtClean="0"/>
              <a:t>galactosidase</a:t>
            </a:r>
            <a:r>
              <a:rPr lang="en-US" baseline="0" dirty="0" smtClean="0"/>
              <a:t> enzyme which can be detected as a blue color in different embryo tissues. Shown in this example, the </a:t>
            </a:r>
            <a:r>
              <a:rPr lang="en-US" baseline="0" dirty="0" err="1" smtClean="0"/>
              <a:t>lacZ</a:t>
            </a:r>
            <a:r>
              <a:rPr lang="en-US" baseline="0" dirty="0" smtClean="0"/>
              <a:t> gene is under the control of the wingless gene regulatory sequences: transcription of the </a:t>
            </a:r>
            <a:r>
              <a:rPr lang="en-US" baseline="0" dirty="0" err="1" smtClean="0"/>
              <a:t>lacZ</a:t>
            </a:r>
            <a:r>
              <a:rPr lang="en-US" baseline="0" dirty="0" smtClean="0"/>
              <a:t> gene can only occur in tissues where the wingless control regions would ‘turn on’ expression of the wingless gene. We have just replaced the wingless coding region with the </a:t>
            </a:r>
            <a:r>
              <a:rPr lang="en-US" baseline="0" dirty="0" err="1" smtClean="0"/>
              <a:t>lacZ</a:t>
            </a:r>
            <a:r>
              <a:rPr lang="en-US" baseline="0" dirty="0" smtClean="0"/>
              <a:t> coding region so we can see it.  Where ever we see blue staining, this means that the colorless wingless gene product would normally be expressed in these cells at this time during embryo development.</a:t>
            </a:r>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12</a:t>
            </a:fld>
            <a:endParaRPr lang="en-US"/>
          </a:p>
        </p:txBody>
      </p:sp>
    </p:spTree>
    <p:extLst>
      <p:ext uri="{BB962C8B-B14F-4D97-AF65-F5344CB8AC3E}">
        <p14:creationId xmlns:p14="http://schemas.microsoft.com/office/powerpoint/2010/main" val="403664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gene is turne</a:t>
            </a:r>
            <a:r>
              <a:rPr lang="en-US" baseline="0" dirty="0" smtClean="0"/>
              <a:t>d on in a subset of all the embryo’s cells.</a:t>
            </a:r>
          </a:p>
          <a:p>
            <a:r>
              <a:rPr lang="en-US" baseline="0" dirty="0" smtClean="0"/>
              <a:t>For example,</a:t>
            </a:r>
          </a:p>
          <a:p>
            <a:endParaRPr lang="en-US" baseline="0" dirty="0" smtClean="0"/>
          </a:p>
          <a:p>
            <a:r>
              <a:rPr lang="en-US" b="1" baseline="0" dirty="0" smtClean="0"/>
              <a:t>Hunchback </a:t>
            </a:r>
            <a:r>
              <a:rPr lang="en-US" baseline="0" dirty="0" smtClean="0"/>
              <a:t>(example of a gap gene) is turned on in a really big solid region near the anterior or head of the embryo and a wide stripe near the posterior of the embryo.</a:t>
            </a:r>
          </a:p>
          <a:p>
            <a:endParaRPr lang="en-US" baseline="0" dirty="0" smtClean="0"/>
          </a:p>
          <a:p>
            <a:r>
              <a:rPr lang="en-US" b="1" baseline="0" dirty="0" smtClean="0"/>
              <a:t>Even-skipped</a:t>
            </a:r>
            <a:r>
              <a:rPr lang="en-US" baseline="0" dirty="0" smtClean="0"/>
              <a:t> (example of segmentation gene) is turned on in stripes</a:t>
            </a:r>
          </a:p>
          <a:p>
            <a:endParaRPr lang="en-US" baseline="0" dirty="0" smtClean="0"/>
          </a:p>
          <a:p>
            <a:r>
              <a:rPr lang="en-US" b="1" baseline="0" dirty="0" smtClean="0"/>
              <a:t>Deformed</a:t>
            </a:r>
            <a:r>
              <a:rPr lang="en-US" baseline="0" dirty="0" smtClean="0"/>
              <a:t> (example of </a:t>
            </a:r>
            <a:r>
              <a:rPr lang="en-US" baseline="0" dirty="0" err="1" smtClean="0"/>
              <a:t>homeotic</a:t>
            </a:r>
            <a:r>
              <a:rPr lang="en-US" baseline="0" dirty="0" smtClean="0"/>
              <a:t> gene) is turned on near the anterior (head) region, but in one wide stripe.</a:t>
            </a:r>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13</a:t>
            </a:fld>
            <a:endParaRPr lang="en-US"/>
          </a:p>
        </p:txBody>
      </p:sp>
    </p:spTree>
    <p:extLst>
      <p:ext uri="{BB962C8B-B14F-4D97-AF65-F5344CB8AC3E}">
        <p14:creationId xmlns:p14="http://schemas.microsoft.com/office/powerpoint/2010/main" val="413648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14</a:t>
            </a:fld>
            <a:endParaRPr lang="en-US"/>
          </a:p>
        </p:txBody>
      </p:sp>
    </p:spTree>
    <p:extLst>
      <p:ext uri="{BB962C8B-B14F-4D97-AF65-F5344CB8AC3E}">
        <p14:creationId xmlns:p14="http://schemas.microsoft.com/office/powerpoint/2010/main" val="109316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Drosophila</a:t>
            </a:r>
            <a:r>
              <a:rPr lang="en-US" baseline="0" dirty="0" smtClean="0"/>
              <a:t> Gene Regulatory Sequences (DGRS) are from Drosophila genes like </a:t>
            </a:r>
            <a:r>
              <a:rPr lang="en-US" baseline="0" dirty="0" err="1" smtClean="0"/>
              <a:t>Kruppel</a:t>
            </a:r>
            <a:r>
              <a:rPr lang="en-US" baseline="0" dirty="0" smtClean="0"/>
              <a:t>, Hunchback, even-skipped, wingless, Deformed, and abdominal A.</a:t>
            </a:r>
          </a:p>
          <a:p>
            <a:endParaRPr lang="en-US" baseline="0" dirty="0" smtClean="0"/>
          </a:p>
          <a:p>
            <a:r>
              <a:rPr lang="en-US" baseline="0" dirty="0" smtClean="0"/>
              <a:t>The reporter </a:t>
            </a:r>
            <a:r>
              <a:rPr lang="en-US" baseline="0" dirty="0" err="1" smtClean="0"/>
              <a:t>lacZ</a:t>
            </a:r>
            <a:r>
              <a:rPr lang="en-US" baseline="0" dirty="0" smtClean="0"/>
              <a:t> DNA on the P –element is injected into a fly embryo.  The DNA will incorporate into the</a:t>
            </a:r>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16</a:t>
            </a:fld>
            <a:endParaRPr lang="en-US"/>
          </a:p>
        </p:txBody>
      </p:sp>
    </p:spTree>
    <p:extLst>
      <p:ext uri="{BB962C8B-B14F-4D97-AF65-F5344CB8AC3E}">
        <p14:creationId xmlns:p14="http://schemas.microsoft.com/office/powerpoint/2010/main" val="25071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552A9-DF7F-47D0-A380-D4C55B733BDC}" type="slidenum">
              <a:rPr lang="en-US"/>
              <a:pPr/>
              <a:t>17</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dirty="0" smtClean="0"/>
              <a:t>In this diagram is shown the life cycle of</a:t>
            </a:r>
            <a:r>
              <a:rPr lang="en-US" baseline="0" dirty="0" smtClean="0"/>
              <a:t> Drosophila melanogaster, commonly known as the fruit fly.</a:t>
            </a:r>
          </a:p>
          <a:p>
            <a:r>
              <a:rPr lang="en-US" baseline="0" dirty="0" smtClean="0"/>
              <a:t>The egg contains an embryo that will quickly develop. </a:t>
            </a:r>
          </a:p>
          <a:p>
            <a:r>
              <a:rPr lang="en-US" baseline="0" dirty="0" smtClean="0"/>
              <a:t>Importantly, the segments that determine the body parts of the adult fly are set up by the end of embryogenesis ( see the 5-8 </a:t>
            </a:r>
            <a:r>
              <a:rPr lang="en-US" baseline="0" dirty="0" err="1" smtClean="0"/>
              <a:t>hr</a:t>
            </a:r>
            <a:r>
              <a:rPr lang="en-US" baseline="0" dirty="0" smtClean="0"/>
              <a:t> and 10 hour old embryos).</a:t>
            </a:r>
          </a:p>
          <a:p>
            <a:r>
              <a:rPr lang="en-US" baseline="0" dirty="0" smtClean="0"/>
              <a:t>The larva hatch from the egg and eat and eat and eat – they are voracious eaters.  The grow large and finally form a </a:t>
            </a:r>
            <a:r>
              <a:rPr lang="en-US" baseline="0" dirty="0" err="1" smtClean="0"/>
              <a:t>pupal</a:t>
            </a:r>
            <a:r>
              <a:rPr lang="en-US" baseline="0" dirty="0" smtClean="0"/>
              <a:t> case to allow </a:t>
            </a:r>
            <a:r>
              <a:rPr lang="en-US" baseline="0" dirty="0" err="1" smtClean="0"/>
              <a:t>metamorphasis</a:t>
            </a:r>
            <a:r>
              <a:rPr lang="en-US" baseline="0" dirty="0" smtClean="0"/>
              <a:t> to occur from the larval form to an adult fly form.  This is similar to butterfly metamorphosis.</a:t>
            </a:r>
            <a:endParaRPr lang="en-US" dirty="0"/>
          </a:p>
        </p:txBody>
      </p:sp>
    </p:spTree>
    <p:extLst>
      <p:ext uri="{BB962C8B-B14F-4D97-AF65-F5344CB8AC3E}">
        <p14:creationId xmlns:p14="http://schemas.microsoft.com/office/powerpoint/2010/main" val="8210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A8CDAC-6F12-4DDC-B990-D33BB9A121C9}" type="slidenum">
              <a:rPr lang="en-US" smtClean="0"/>
              <a:pPr/>
              <a:t>19</a:t>
            </a:fld>
            <a:endParaRPr lang="en-US"/>
          </a:p>
        </p:txBody>
      </p:sp>
    </p:spTree>
    <p:extLst>
      <p:ext uri="{BB962C8B-B14F-4D97-AF65-F5344CB8AC3E}">
        <p14:creationId xmlns:p14="http://schemas.microsoft.com/office/powerpoint/2010/main" val="37093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2C885-3654-47CD-9DC1-FCD690797581}" type="slidenum">
              <a:rPr lang="en-US"/>
              <a:pPr/>
              <a:t>23</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946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5E7B17-4F68-47CD-84ED-D489ED5BB8C2}"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383E9-0FB3-4600-A98A-5ADF22D518CD}" type="slidenum">
              <a:rPr lang="en-US" smtClean="0"/>
              <a:pPr/>
              <a:t>‹#›</a:t>
            </a:fld>
            <a:endParaRPr lang="en-US"/>
          </a:p>
        </p:txBody>
      </p:sp>
    </p:spTree>
    <p:extLst>
      <p:ext uri="{BB962C8B-B14F-4D97-AF65-F5344CB8AC3E}">
        <p14:creationId xmlns:p14="http://schemas.microsoft.com/office/powerpoint/2010/main" val="2380755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E7B17-4F68-47CD-84ED-D489ED5BB8C2}"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383E9-0FB3-4600-A98A-5ADF22D518CD}" type="slidenum">
              <a:rPr lang="en-US" smtClean="0"/>
              <a:pPr/>
              <a:t>‹#›</a:t>
            </a:fld>
            <a:endParaRPr lang="en-US"/>
          </a:p>
        </p:txBody>
      </p:sp>
    </p:spTree>
    <p:extLst>
      <p:ext uri="{BB962C8B-B14F-4D97-AF65-F5344CB8AC3E}">
        <p14:creationId xmlns:p14="http://schemas.microsoft.com/office/powerpoint/2010/main" val="370104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E7B17-4F68-47CD-84ED-D489ED5BB8C2}"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383E9-0FB3-4600-A98A-5ADF22D518CD}" type="slidenum">
              <a:rPr lang="en-US" smtClean="0"/>
              <a:pPr/>
              <a:t>‹#›</a:t>
            </a:fld>
            <a:endParaRPr lang="en-US"/>
          </a:p>
        </p:txBody>
      </p:sp>
    </p:spTree>
    <p:extLst>
      <p:ext uri="{BB962C8B-B14F-4D97-AF65-F5344CB8AC3E}">
        <p14:creationId xmlns:p14="http://schemas.microsoft.com/office/powerpoint/2010/main" val="109774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E7B17-4F68-47CD-84ED-D489ED5BB8C2}"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383E9-0FB3-4600-A98A-5ADF22D518CD}" type="slidenum">
              <a:rPr lang="en-US" smtClean="0"/>
              <a:pPr/>
              <a:t>‹#›</a:t>
            </a:fld>
            <a:endParaRPr lang="en-US"/>
          </a:p>
        </p:txBody>
      </p:sp>
    </p:spTree>
    <p:extLst>
      <p:ext uri="{BB962C8B-B14F-4D97-AF65-F5344CB8AC3E}">
        <p14:creationId xmlns:p14="http://schemas.microsoft.com/office/powerpoint/2010/main" val="200994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5E7B17-4F68-47CD-84ED-D489ED5BB8C2}"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383E9-0FB3-4600-A98A-5ADF22D518CD}" type="slidenum">
              <a:rPr lang="en-US" smtClean="0"/>
              <a:pPr/>
              <a:t>‹#›</a:t>
            </a:fld>
            <a:endParaRPr lang="en-US"/>
          </a:p>
        </p:txBody>
      </p:sp>
    </p:spTree>
    <p:extLst>
      <p:ext uri="{BB962C8B-B14F-4D97-AF65-F5344CB8AC3E}">
        <p14:creationId xmlns:p14="http://schemas.microsoft.com/office/powerpoint/2010/main" val="283533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5E7B17-4F68-47CD-84ED-D489ED5BB8C2}" type="datetimeFigureOut">
              <a:rPr lang="en-US" smtClean="0"/>
              <a:pPr/>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383E9-0FB3-4600-A98A-5ADF22D518CD}" type="slidenum">
              <a:rPr lang="en-US" smtClean="0"/>
              <a:pPr/>
              <a:t>‹#›</a:t>
            </a:fld>
            <a:endParaRPr lang="en-US"/>
          </a:p>
        </p:txBody>
      </p:sp>
    </p:spTree>
    <p:extLst>
      <p:ext uri="{BB962C8B-B14F-4D97-AF65-F5344CB8AC3E}">
        <p14:creationId xmlns:p14="http://schemas.microsoft.com/office/powerpoint/2010/main" val="361048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5E7B17-4F68-47CD-84ED-D489ED5BB8C2}" type="datetimeFigureOut">
              <a:rPr lang="en-US" smtClean="0"/>
              <a:pPr/>
              <a:t>6/28/2016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383E9-0FB3-4600-A98A-5ADF22D518CD}" type="slidenum">
              <a:rPr lang="en-US" smtClean="0"/>
              <a:pPr/>
              <a:t>‹#›</a:t>
            </a:fld>
            <a:endParaRPr lang="en-US"/>
          </a:p>
        </p:txBody>
      </p:sp>
    </p:spTree>
    <p:extLst>
      <p:ext uri="{BB962C8B-B14F-4D97-AF65-F5344CB8AC3E}">
        <p14:creationId xmlns:p14="http://schemas.microsoft.com/office/powerpoint/2010/main" val="185308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5E7B17-4F68-47CD-84ED-D489ED5BB8C2}" type="datetimeFigureOut">
              <a:rPr lang="en-US" smtClean="0"/>
              <a:pPr/>
              <a:t>6/28/2016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383E9-0FB3-4600-A98A-5ADF22D518CD}" type="slidenum">
              <a:rPr lang="en-US" smtClean="0"/>
              <a:pPr/>
              <a:t>‹#›</a:t>
            </a:fld>
            <a:endParaRPr lang="en-US"/>
          </a:p>
        </p:txBody>
      </p:sp>
    </p:spTree>
    <p:extLst>
      <p:ext uri="{BB962C8B-B14F-4D97-AF65-F5344CB8AC3E}">
        <p14:creationId xmlns:p14="http://schemas.microsoft.com/office/powerpoint/2010/main" val="4245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E7B17-4F68-47CD-84ED-D489ED5BB8C2}" type="datetimeFigureOut">
              <a:rPr lang="en-US" smtClean="0"/>
              <a:pPr/>
              <a:t>6/28/2016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383E9-0FB3-4600-A98A-5ADF22D518CD}" type="slidenum">
              <a:rPr lang="en-US" smtClean="0"/>
              <a:pPr/>
              <a:t>‹#›</a:t>
            </a:fld>
            <a:endParaRPr lang="en-US"/>
          </a:p>
        </p:txBody>
      </p:sp>
    </p:spTree>
    <p:extLst>
      <p:ext uri="{BB962C8B-B14F-4D97-AF65-F5344CB8AC3E}">
        <p14:creationId xmlns:p14="http://schemas.microsoft.com/office/powerpoint/2010/main" val="105626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E7B17-4F68-47CD-84ED-D489ED5BB8C2}" type="datetimeFigureOut">
              <a:rPr lang="en-US" smtClean="0"/>
              <a:pPr/>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383E9-0FB3-4600-A98A-5ADF22D518CD}" type="slidenum">
              <a:rPr lang="en-US" smtClean="0"/>
              <a:pPr/>
              <a:t>‹#›</a:t>
            </a:fld>
            <a:endParaRPr lang="en-US"/>
          </a:p>
        </p:txBody>
      </p:sp>
    </p:spTree>
    <p:extLst>
      <p:ext uri="{BB962C8B-B14F-4D97-AF65-F5344CB8AC3E}">
        <p14:creationId xmlns:p14="http://schemas.microsoft.com/office/powerpoint/2010/main" val="76965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E7B17-4F68-47CD-84ED-D489ED5BB8C2}" type="datetimeFigureOut">
              <a:rPr lang="en-US" smtClean="0"/>
              <a:pPr/>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383E9-0FB3-4600-A98A-5ADF22D518CD}" type="slidenum">
              <a:rPr lang="en-US" smtClean="0"/>
              <a:pPr/>
              <a:t>‹#›</a:t>
            </a:fld>
            <a:endParaRPr lang="en-US"/>
          </a:p>
        </p:txBody>
      </p:sp>
    </p:spTree>
    <p:extLst>
      <p:ext uri="{BB962C8B-B14F-4D97-AF65-F5344CB8AC3E}">
        <p14:creationId xmlns:p14="http://schemas.microsoft.com/office/powerpoint/2010/main" val="66143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E7B17-4F68-47CD-84ED-D489ED5BB8C2}" type="datetimeFigureOut">
              <a:rPr lang="en-US" smtClean="0"/>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383E9-0FB3-4600-A98A-5ADF22D518CD}" type="slidenum">
              <a:rPr lang="en-US" smtClean="0"/>
              <a:pPr/>
              <a:t>‹#›</a:t>
            </a:fld>
            <a:endParaRPr lang="en-US"/>
          </a:p>
        </p:txBody>
      </p:sp>
    </p:spTree>
    <p:extLst>
      <p:ext uri="{BB962C8B-B14F-4D97-AF65-F5344CB8AC3E}">
        <p14:creationId xmlns:p14="http://schemas.microsoft.com/office/powerpoint/2010/main" val="3519177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470025"/>
          </a:xfrm>
        </p:spPr>
        <p:txBody>
          <a:bodyPr>
            <a:normAutofit fontScale="90000"/>
          </a:bodyPr>
          <a:lstStyle/>
          <a:p>
            <a:r>
              <a:rPr lang="en-US" dirty="0" smtClean="0"/>
              <a:t>Gene Expression Patterns in </a:t>
            </a:r>
            <a:r>
              <a:rPr lang="en-US" i="1" dirty="0" smtClean="0"/>
              <a:t>Drosophila</a:t>
            </a:r>
            <a:r>
              <a:rPr lang="en-US" dirty="0" smtClean="0"/>
              <a:t> Embryos using </a:t>
            </a:r>
            <a:r>
              <a:rPr lang="en-US" i="1" dirty="0" err="1" smtClean="0"/>
              <a:t>lacZ</a:t>
            </a:r>
            <a:r>
              <a:rPr lang="en-US" dirty="0" smtClean="0"/>
              <a:t> Transgenes</a:t>
            </a:r>
            <a:endParaRPr lang="en-US" dirty="0"/>
          </a:p>
        </p:txBody>
      </p:sp>
      <p:sp>
        <p:nvSpPr>
          <p:cNvPr id="3" name="Subtitle 2"/>
          <p:cNvSpPr>
            <a:spLocks noGrp="1"/>
          </p:cNvSpPr>
          <p:nvPr>
            <p:ph type="subTitle" idx="1"/>
          </p:nvPr>
        </p:nvSpPr>
        <p:spPr>
          <a:xfrm>
            <a:off x="1219200" y="2667000"/>
            <a:ext cx="6400800" cy="2971800"/>
          </a:xfrm>
        </p:spPr>
        <p:txBody>
          <a:bodyPr>
            <a:normAutofit fontScale="85000" lnSpcReduction="20000"/>
          </a:bodyPr>
          <a:lstStyle/>
          <a:p>
            <a:r>
              <a:rPr lang="en-US" dirty="0" smtClean="0"/>
              <a:t>June 18</a:t>
            </a:r>
            <a:r>
              <a:rPr lang="en-US" baseline="30000" dirty="0" smtClean="0"/>
              <a:t>th</a:t>
            </a:r>
            <a:endParaRPr lang="en-US" dirty="0" smtClean="0"/>
          </a:p>
          <a:p>
            <a:r>
              <a:rPr lang="en-US" b="1" dirty="0" smtClean="0"/>
              <a:t>ABLE 2014</a:t>
            </a:r>
          </a:p>
          <a:p>
            <a:r>
              <a:rPr lang="en-US" dirty="0" smtClean="0"/>
              <a:t>University of Oregon, Eugene</a:t>
            </a:r>
          </a:p>
          <a:p>
            <a:r>
              <a:rPr lang="en-US" b="1" dirty="0" smtClean="0"/>
              <a:t>Cathy Silver Key</a:t>
            </a:r>
          </a:p>
          <a:p>
            <a:r>
              <a:rPr lang="en-US" dirty="0" smtClean="0"/>
              <a:t>Julie Gates</a:t>
            </a:r>
          </a:p>
          <a:p>
            <a:r>
              <a:rPr lang="en-US" dirty="0" smtClean="0"/>
              <a:t>Jessica Sawyer</a:t>
            </a:r>
          </a:p>
          <a:p>
            <a:r>
              <a:rPr lang="en-US" dirty="0" smtClean="0"/>
              <a:t>Kirsten </a:t>
            </a:r>
            <a:r>
              <a:rPr lang="en-US" dirty="0" err="1" smtClean="0"/>
              <a:t>Guss</a:t>
            </a:r>
            <a:endParaRPr lang="en-US" dirty="0"/>
          </a:p>
        </p:txBody>
      </p:sp>
    </p:spTree>
    <p:extLst>
      <p:ext uri="{BB962C8B-B14F-4D97-AF65-F5344CB8AC3E}">
        <p14:creationId xmlns:p14="http://schemas.microsoft.com/office/powerpoint/2010/main" val="3670797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REPORTER GENE </a:t>
            </a:r>
            <a:endParaRPr lang="en-US" dirty="0"/>
          </a:p>
        </p:txBody>
      </p:sp>
      <p:sp>
        <p:nvSpPr>
          <p:cNvPr id="3" name="Content Placeholder 2"/>
          <p:cNvSpPr>
            <a:spLocks noGrp="1"/>
          </p:cNvSpPr>
          <p:nvPr>
            <p:ph idx="1"/>
          </p:nvPr>
        </p:nvSpPr>
        <p:spPr/>
        <p:txBody>
          <a:bodyPr/>
          <a:lstStyle/>
          <a:p>
            <a:pPr lvl="1"/>
            <a:r>
              <a:rPr lang="en-US" dirty="0" smtClean="0"/>
              <a:t>a piece of DNA that codes for an easily observed product:</a:t>
            </a:r>
          </a:p>
          <a:p>
            <a:pPr lvl="2"/>
            <a:r>
              <a:rPr lang="en-US" b="1" dirty="0" smtClean="0">
                <a:solidFill>
                  <a:srgbClr val="00B050"/>
                </a:solidFill>
              </a:rPr>
              <a:t>Green Fluorescence Protein</a:t>
            </a:r>
            <a:endParaRPr lang="en-US" dirty="0"/>
          </a:p>
          <a:p>
            <a:pPr lvl="2"/>
            <a:r>
              <a:rPr lang="en-US" b="1" dirty="0" smtClean="0">
                <a:solidFill>
                  <a:schemeClr val="accent5">
                    <a:lumMod val="75000"/>
                  </a:schemeClr>
                </a:solidFill>
              </a:rPr>
              <a:t>Beta-</a:t>
            </a:r>
            <a:r>
              <a:rPr lang="en-US" b="1" dirty="0" err="1" smtClean="0">
                <a:solidFill>
                  <a:schemeClr val="accent5">
                    <a:lumMod val="75000"/>
                  </a:schemeClr>
                </a:solidFill>
              </a:rPr>
              <a:t>galactosidase</a:t>
            </a:r>
            <a:endParaRPr lang="en-US" b="1" dirty="0" smtClean="0">
              <a:solidFill>
                <a:schemeClr val="accent5">
                  <a:lumMod val="75000"/>
                </a:schemeClr>
              </a:solidFill>
            </a:endParaRPr>
          </a:p>
        </p:txBody>
      </p:sp>
    </p:spTree>
    <p:extLst>
      <p:ext uri="{BB962C8B-B14F-4D97-AF65-F5344CB8AC3E}">
        <p14:creationId xmlns:p14="http://schemas.microsoft.com/office/powerpoint/2010/main" val="2161586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figure_20_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828800"/>
            <a:ext cx="4588412" cy="372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81000"/>
            <a:ext cx="8229600" cy="1143000"/>
          </a:xfrm>
        </p:spPr>
        <p:txBody>
          <a:bodyPr>
            <a:normAutofit fontScale="90000"/>
          </a:bodyPr>
          <a:lstStyle/>
          <a:p>
            <a:r>
              <a:rPr lang="en-US" dirty="0" smtClean="0"/>
              <a:t>Tadpole Brain: Expression of GFP under the control of </a:t>
            </a:r>
            <a:r>
              <a:rPr lang="en-US" dirty="0" smtClean="0">
                <a:latin typeface="Symbol" pitchFamily="18" charset="2"/>
              </a:rPr>
              <a:t>b</a:t>
            </a:r>
            <a:r>
              <a:rPr lang="en-US" dirty="0" smtClean="0"/>
              <a:t>-tubulin gene expression regulation</a:t>
            </a:r>
            <a:endParaRPr lang="en-US" dirty="0"/>
          </a:p>
        </p:txBody>
      </p:sp>
      <p:grpSp>
        <p:nvGrpSpPr>
          <p:cNvPr id="23" name="Group 22"/>
          <p:cNvGrpSpPr/>
          <p:nvPr/>
        </p:nvGrpSpPr>
        <p:grpSpPr>
          <a:xfrm>
            <a:off x="220363" y="2000071"/>
            <a:ext cx="3361037" cy="1200329"/>
            <a:chOff x="220363" y="2000071"/>
            <a:chExt cx="3361037" cy="1200329"/>
          </a:xfrm>
        </p:grpSpPr>
        <p:sp>
          <p:nvSpPr>
            <p:cNvPr id="3" name="Rectangle 2"/>
            <p:cNvSpPr/>
            <p:nvPr/>
          </p:nvSpPr>
          <p:spPr>
            <a:xfrm>
              <a:off x="2057400" y="2667000"/>
              <a:ext cx="1524000" cy="457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GFP</a:t>
              </a:r>
              <a:endParaRPr lang="en-US" dirty="0">
                <a:solidFill>
                  <a:schemeClr val="tx1"/>
                </a:solidFill>
              </a:endParaRPr>
            </a:p>
          </p:txBody>
        </p:sp>
        <p:cxnSp>
          <p:nvCxnSpPr>
            <p:cNvPr id="5" name="Straight Connector 4"/>
            <p:cNvCxnSpPr/>
            <p:nvPr/>
          </p:nvCxnSpPr>
          <p:spPr>
            <a:xfrm>
              <a:off x="304800" y="3124200"/>
              <a:ext cx="179069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057400" y="2362200"/>
              <a:ext cx="0" cy="685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57400" y="2362200"/>
              <a:ext cx="6858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363" y="2000071"/>
              <a:ext cx="1456037" cy="1200329"/>
            </a:xfrm>
            <a:prstGeom prst="rect">
              <a:avLst/>
            </a:prstGeom>
            <a:noFill/>
          </p:spPr>
          <p:txBody>
            <a:bodyPr wrap="square" rtlCol="0">
              <a:spAutoFit/>
            </a:bodyPr>
            <a:lstStyle/>
            <a:p>
              <a:pPr algn="ctr"/>
              <a:r>
                <a:rPr lang="en-US" dirty="0">
                  <a:latin typeface="Symbol" pitchFamily="18" charset="2"/>
                </a:rPr>
                <a:t>b</a:t>
              </a:r>
              <a:r>
                <a:rPr lang="en-US" dirty="0" smtClean="0"/>
                <a:t>-tubulin regulatory DNA sequences</a:t>
              </a:r>
              <a:endParaRPr lang="en-US" dirty="0"/>
            </a:p>
          </p:txBody>
        </p:sp>
      </p:grpSp>
      <p:grpSp>
        <p:nvGrpSpPr>
          <p:cNvPr id="24" name="Group 23"/>
          <p:cNvGrpSpPr/>
          <p:nvPr/>
        </p:nvGrpSpPr>
        <p:grpSpPr>
          <a:xfrm>
            <a:off x="1752600" y="3276600"/>
            <a:ext cx="1524000" cy="1131332"/>
            <a:chOff x="1752600" y="3276600"/>
            <a:chExt cx="1524000" cy="1131332"/>
          </a:xfrm>
        </p:grpSpPr>
        <p:sp>
          <p:nvSpPr>
            <p:cNvPr id="12" name="Down Arrow 11"/>
            <p:cNvSpPr/>
            <p:nvPr/>
          </p:nvSpPr>
          <p:spPr>
            <a:xfrm>
              <a:off x="1862781" y="3276600"/>
              <a:ext cx="347019" cy="457200"/>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urved Connector 13"/>
            <p:cNvCxnSpPr/>
            <p:nvPr/>
          </p:nvCxnSpPr>
          <p:spPr>
            <a:xfrm>
              <a:off x="1752600" y="3962400"/>
              <a:ext cx="1524000" cy="76200"/>
            </a:xfrm>
            <a:prstGeom prst="curvedConnector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14916" y="4038600"/>
              <a:ext cx="1199367" cy="369332"/>
            </a:xfrm>
            <a:prstGeom prst="rect">
              <a:avLst/>
            </a:prstGeom>
            <a:noFill/>
          </p:spPr>
          <p:txBody>
            <a:bodyPr wrap="none" rtlCol="0">
              <a:spAutoFit/>
            </a:bodyPr>
            <a:lstStyle/>
            <a:p>
              <a:r>
                <a:rPr lang="en-US" dirty="0" smtClean="0"/>
                <a:t>GFP mRNA</a:t>
              </a:r>
              <a:endParaRPr lang="en-US" dirty="0"/>
            </a:p>
          </p:txBody>
        </p:sp>
      </p:grpSp>
      <p:grpSp>
        <p:nvGrpSpPr>
          <p:cNvPr id="25" name="Group 24"/>
          <p:cNvGrpSpPr/>
          <p:nvPr/>
        </p:nvGrpSpPr>
        <p:grpSpPr>
          <a:xfrm>
            <a:off x="1752598" y="4648200"/>
            <a:ext cx="4191002" cy="1828800"/>
            <a:chOff x="1676399" y="4648200"/>
            <a:chExt cx="4191002" cy="1828800"/>
          </a:xfrm>
        </p:grpSpPr>
        <p:sp>
          <p:nvSpPr>
            <p:cNvPr id="19" name="Down Arrow 18"/>
            <p:cNvSpPr/>
            <p:nvPr/>
          </p:nvSpPr>
          <p:spPr>
            <a:xfrm>
              <a:off x="1828800" y="4648200"/>
              <a:ext cx="347019" cy="457200"/>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676399" y="5283200"/>
              <a:ext cx="838199" cy="6096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GFP</a:t>
              </a:r>
              <a:endParaRPr lang="en-US" dirty="0">
                <a:solidFill>
                  <a:schemeClr val="tx1"/>
                </a:solidFill>
              </a:endParaRPr>
            </a:p>
          </p:txBody>
        </p:sp>
        <p:sp>
          <p:nvSpPr>
            <p:cNvPr id="20" name="TextBox 19"/>
            <p:cNvSpPr txBox="1"/>
            <p:nvPr/>
          </p:nvSpPr>
          <p:spPr>
            <a:xfrm>
              <a:off x="2590801" y="5553670"/>
              <a:ext cx="3276600" cy="923330"/>
            </a:xfrm>
            <a:prstGeom prst="rect">
              <a:avLst/>
            </a:prstGeom>
            <a:noFill/>
          </p:spPr>
          <p:txBody>
            <a:bodyPr wrap="square" rtlCol="0">
              <a:spAutoFit/>
            </a:bodyPr>
            <a:lstStyle/>
            <a:p>
              <a:r>
                <a:rPr lang="en-US" dirty="0" smtClean="0"/>
                <a:t>Green Fluorescent Protein expressed where-ever b-tubulin would be expressed</a:t>
              </a:r>
              <a:endParaRPr lang="en-US" dirty="0"/>
            </a:p>
          </p:txBody>
        </p:sp>
      </p:grpSp>
    </p:spTree>
    <p:extLst>
      <p:ext uri="{BB962C8B-B14F-4D97-AF65-F5344CB8AC3E}">
        <p14:creationId xmlns:p14="http://schemas.microsoft.com/office/powerpoint/2010/main" val="9830278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7458"/>
                                        </p:tgtEl>
                                        <p:attrNameLst>
                                          <p:attrName>style.visibility</p:attrName>
                                        </p:attrNameLst>
                                      </p:cBhvr>
                                      <p:to>
                                        <p:strVal val="visible"/>
                                      </p:to>
                                    </p:set>
                                    <p:anim calcmode="lin" valueType="num">
                                      <p:cBhvr>
                                        <p:cTn id="21" dur="500" fill="hold"/>
                                        <p:tgtEl>
                                          <p:spTgt spid="147458"/>
                                        </p:tgtEl>
                                        <p:attrNameLst>
                                          <p:attrName>ppt_w</p:attrName>
                                        </p:attrNameLst>
                                      </p:cBhvr>
                                      <p:tavLst>
                                        <p:tav tm="0">
                                          <p:val>
                                            <p:fltVal val="0"/>
                                          </p:val>
                                        </p:tav>
                                        <p:tav tm="100000">
                                          <p:val>
                                            <p:strVal val="#ppt_w"/>
                                          </p:val>
                                        </p:tav>
                                      </p:tavLst>
                                    </p:anim>
                                    <p:anim calcmode="lin" valueType="num">
                                      <p:cBhvr>
                                        <p:cTn id="22" dur="500" fill="hold"/>
                                        <p:tgtEl>
                                          <p:spTgt spid="147458"/>
                                        </p:tgtEl>
                                        <p:attrNameLst>
                                          <p:attrName>ppt_h</p:attrName>
                                        </p:attrNameLst>
                                      </p:cBhvr>
                                      <p:tavLst>
                                        <p:tav tm="0">
                                          <p:val>
                                            <p:fltVal val="0"/>
                                          </p:val>
                                        </p:tav>
                                        <p:tav tm="100000">
                                          <p:val>
                                            <p:strVal val="#ppt_h"/>
                                          </p:val>
                                        </p:tav>
                                      </p:tavLst>
                                    </p:anim>
                                    <p:animEffect transition="in" filter="fade">
                                      <p:cBhvr>
                                        <p:cTn id="23" dur="500"/>
                                        <p:tgtEl>
                                          <p:spTgt spid="14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lacZ</a:t>
            </a:r>
            <a:r>
              <a:rPr lang="en-US" dirty="0" smtClean="0"/>
              <a:t> Reporter in Fly embryo</a:t>
            </a:r>
            <a:endParaRPr lang="en-US" dirty="0"/>
          </a:p>
        </p:txBody>
      </p:sp>
      <p:grpSp>
        <p:nvGrpSpPr>
          <p:cNvPr id="4" name="Group 3"/>
          <p:cNvGrpSpPr/>
          <p:nvPr/>
        </p:nvGrpSpPr>
        <p:grpSpPr>
          <a:xfrm>
            <a:off x="220363" y="1066800"/>
            <a:ext cx="3361037" cy="1477328"/>
            <a:chOff x="220363" y="2000071"/>
            <a:chExt cx="3361037" cy="1477328"/>
          </a:xfrm>
        </p:grpSpPr>
        <p:sp>
          <p:nvSpPr>
            <p:cNvPr id="5" name="Rectangle 4"/>
            <p:cNvSpPr/>
            <p:nvPr/>
          </p:nvSpPr>
          <p:spPr>
            <a:xfrm>
              <a:off x="2057400" y="2667000"/>
              <a:ext cx="1524000" cy="457200"/>
            </a:xfrm>
            <a:prstGeom prst="rect">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lacZ</a:t>
              </a:r>
              <a:r>
                <a:rPr lang="en-US" dirty="0" smtClean="0">
                  <a:solidFill>
                    <a:schemeClr val="tx1"/>
                  </a:solidFill>
                </a:rPr>
                <a:t> sequence</a:t>
              </a:r>
              <a:endParaRPr lang="en-US" dirty="0">
                <a:solidFill>
                  <a:schemeClr val="tx1"/>
                </a:solidFill>
              </a:endParaRPr>
            </a:p>
          </p:txBody>
        </p:sp>
        <p:cxnSp>
          <p:nvCxnSpPr>
            <p:cNvPr id="6" name="Straight Connector 5"/>
            <p:cNvCxnSpPr/>
            <p:nvPr/>
          </p:nvCxnSpPr>
          <p:spPr>
            <a:xfrm>
              <a:off x="304800" y="3124200"/>
              <a:ext cx="179069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057400" y="2362200"/>
              <a:ext cx="0" cy="685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57400" y="2362200"/>
              <a:ext cx="6858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0363" y="2000071"/>
              <a:ext cx="1456037" cy="1477328"/>
            </a:xfrm>
            <a:prstGeom prst="rect">
              <a:avLst/>
            </a:prstGeom>
            <a:noFill/>
          </p:spPr>
          <p:txBody>
            <a:bodyPr wrap="square" rtlCol="0">
              <a:spAutoFit/>
            </a:bodyPr>
            <a:lstStyle/>
            <a:p>
              <a:pPr algn="ctr"/>
              <a:r>
                <a:rPr lang="en-US" b="1" i="1" dirty="0" smtClean="0"/>
                <a:t> wingless </a:t>
              </a:r>
              <a:r>
                <a:rPr lang="en-US" dirty="0" smtClean="0"/>
                <a:t>gene regulatory DNA sequences</a:t>
              </a:r>
              <a:endParaRPr lang="en-US" dirty="0"/>
            </a:p>
          </p:txBody>
        </p:sp>
      </p:grpSp>
      <p:grpSp>
        <p:nvGrpSpPr>
          <p:cNvPr id="10" name="Group 9"/>
          <p:cNvGrpSpPr/>
          <p:nvPr/>
        </p:nvGrpSpPr>
        <p:grpSpPr>
          <a:xfrm>
            <a:off x="1752600" y="2343329"/>
            <a:ext cx="1524000" cy="1131332"/>
            <a:chOff x="1752600" y="3276600"/>
            <a:chExt cx="1524000" cy="1131332"/>
          </a:xfrm>
        </p:grpSpPr>
        <p:sp>
          <p:nvSpPr>
            <p:cNvPr id="11" name="Down Arrow 10"/>
            <p:cNvSpPr/>
            <p:nvPr/>
          </p:nvSpPr>
          <p:spPr>
            <a:xfrm>
              <a:off x="1862781" y="3276600"/>
              <a:ext cx="347019" cy="457200"/>
            </a:xfrm>
            <a:prstGeom prst="downArrow">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p:cNvCxnSpPr/>
            <p:nvPr/>
          </p:nvCxnSpPr>
          <p:spPr>
            <a:xfrm>
              <a:off x="1752600" y="3962400"/>
              <a:ext cx="1524000" cy="76200"/>
            </a:xfrm>
            <a:prstGeom prst="curvedConnector3">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14916" y="4038600"/>
              <a:ext cx="1197764" cy="369332"/>
            </a:xfrm>
            <a:prstGeom prst="rect">
              <a:avLst/>
            </a:prstGeom>
            <a:noFill/>
          </p:spPr>
          <p:txBody>
            <a:bodyPr wrap="none" rtlCol="0">
              <a:spAutoFit/>
            </a:bodyPr>
            <a:lstStyle/>
            <a:p>
              <a:r>
                <a:rPr lang="en-US" dirty="0" err="1" smtClean="0"/>
                <a:t>lacZ</a:t>
              </a:r>
              <a:r>
                <a:rPr lang="en-US" dirty="0" smtClean="0"/>
                <a:t> mRNA</a:t>
              </a:r>
              <a:endParaRPr lang="en-US" dirty="0"/>
            </a:p>
          </p:txBody>
        </p:sp>
      </p:grpSp>
      <p:grpSp>
        <p:nvGrpSpPr>
          <p:cNvPr id="3" name="Group 2"/>
          <p:cNvGrpSpPr/>
          <p:nvPr/>
        </p:nvGrpSpPr>
        <p:grpSpPr>
          <a:xfrm rot="21081796">
            <a:off x="2746154" y="3283708"/>
            <a:ext cx="2370765" cy="3262920"/>
            <a:chOff x="1330892" y="4681200"/>
            <a:chExt cx="2370765" cy="3262920"/>
          </a:xfrm>
        </p:grpSpPr>
        <p:sp>
          <p:nvSpPr>
            <p:cNvPr id="18" name="Pie 17"/>
            <p:cNvSpPr/>
            <p:nvPr/>
          </p:nvSpPr>
          <p:spPr>
            <a:xfrm rot="10800000">
              <a:off x="1872857" y="4681200"/>
              <a:ext cx="1828800" cy="1981200"/>
            </a:xfrm>
            <a:prstGeom prst="pie">
              <a:avLst>
                <a:gd name="adj1" fmla="val 19079687"/>
                <a:gd name="adj2" fmla="val 1620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Isosceles Triangle 18"/>
            <p:cNvSpPr/>
            <p:nvPr/>
          </p:nvSpPr>
          <p:spPr>
            <a:xfrm rot="1620226">
              <a:off x="1330892" y="5676902"/>
              <a:ext cx="1801872" cy="226721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8295452">
              <a:off x="1247355" y="6589823"/>
              <a:ext cx="1524000" cy="830997"/>
            </a:xfrm>
            <a:prstGeom prst="rect">
              <a:avLst/>
            </a:prstGeom>
            <a:noFill/>
          </p:spPr>
          <p:txBody>
            <a:bodyPr wrap="square" rtlCol="0">
              <a:spAutoFit/>
            </a:bodyPr>
            <a:lstStyle/>
            <a:p>
              <a:r>
                <a:rPr lang="en-US" sz="2400" b="1" dirty="0" smtClean="0"/>
                <a:t>X-gal</a:t>
              </a:r>
            </a:p>
            <a:p>
              <a:r>
                <a:rPr lang="en-US" sz="2400" b="1" dirty="0" smtClean="0"/>
                <a:t>substrate</a:t>
              </a:r>
              <a:endParaRPr lang="en-US" sz="2400" b="1" dirty="0"/>
            </a:p>
          </p:txBody>
        </p:sp>
        <p:sp>
          <p:nvSpPr>
            <p:cNvPr id="21" name="TextBox 20"/>
            <p:cNvSpPr txBox="1"/>
            <p:nvPr/>
          </p:nvSpPr>
          <p:spPr>
            <a:xfrm>
              <a:off x="1949055" y="4726862"/>
              <a:ext cx="1752601"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ß-</a:t>
              </a:r>
              <a:r>
                <a:rPr lang="en-US" b="1" dirty="0" err="1" smtClean="0">
                  <a:latin typeface="Arial" panose="020B0604020202020204" pitchFamily="34" charset="0"/>
                  <a:cs typeface="Arial" panose="020B0604020202020204" pitchFamily="34" charset="0"/>
                </a:rPr>
                <a:t>galactosidase</a:t>
              </a:r>
              <a:r>
                <a:rPr lang="en-US" b="1" dirty="0" smtClean="0"/>
                <a:t> enzyme</a:t>
              </a:r>
              <a:endParaRPr lang="en-US" b="1" dirty="0"/>
            </a:p>
          </p:txBody>
        </p:sp>
      </p:grpSp>
      <p:sp>
        <p:nvSpPr>
          <p:cNvPr id="22" name="Down Arrow 21"/>
          <p:cNvSpPr/>
          <p:nvPr/>
        </p:nvSpPr>
        <p:spPr>
          <a:xfrm rot="18331511">
            <a:off x="2552752" y="3526003"/>
            <a:ext cx="485384" cy="835860"/>
          </a:xfrm>
          <a:prstGeom prst="downArrow">
            <a:avLst/>
          </a:prstGeom>
          <a:solidFill>
            <a:schemeClr val="accent5">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324758" y="2431197"/>
            <a:ext cx="2573077" cy="369332"/>
          </a:xfrm>
          <a:prstGeom prst="rect">
            <a:avLst/>
          </a:prstGeom>
          <a:noFill/>
        </p:spPr>
        <p:txBody>
          <a:bodyPr wrap="none" rtlCol="0">
            <a:spAutoFit/>
          </a:bodyPr>
          <a:lstStyle/>
          <a:p>
            <a:r>
              <a:rPr lang="en-US" b="1" i="1" dirty="0" smtClean="0"/>
              <a:t>Tissue specific expression</a:t>
            </a:r>
            <a:endParaRPr lang="en-US" b="1" i="1" dirty="0"/>
          </a:p>
        </p:txBody>
      </p:sp>
      <p:grpSp>
        <p:nvGrpSpPr>
          <p:cNvPr id="14" name="Group 13"/>
          <p:cNvGrpSpPr/>
          <p:nvPr/>
        </p:nvGrpSpPr>
        <p:grpSpPr>
          <a:xfrm>
            <a:off x="5313297" y="2343329"/>
            <a:ext cx="3570400" cy="1716444"/>
            <a:chOff x="5313297" y="2343329"/>
            <a:chExt cx="3570400" cy="1716444"/>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799" y="2343329"/>
              <a:ext cx="2913898" cy="121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Down Arrow 27"/>
            <p:cNvSpPr/>
            <p:nvPr/>
          </p:nvSpPr>
          <p:spPr>
            <a:xfrm rot="13653413">
              <a:off x="5405616" y="3503213"/>
              <a:ext cx="464241" cy="648879"/>
            </a:xfrm>
            <a:prstGeom prst="downArrow">
              <a:avLst/>
            </a:prstGeom>
            <a:solidFill>
              <a:schemeClr val="accent5">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51651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143000"/>
          </a:xfrm>
        </p:spPr>
        <p:txBody>
          <a:bodyPr>
            <a:noAutofit/>
          </a:bodyPr>
          <a:lstStyle/>
          <a:p>
            <a:r>
              <a:rPr lang="en-US" sz="3600" dirty="0" smtClean="0"/>
              <a:t>Different </a:t>
            </a:r>
            <a:r>
              <a:rPr lang="en-US" sz="3600" i="1" dirty="0" smtClean="0"/>
              <a:t>Drosophila</a:t>
            </a:r>
            <a:r>
              <a:rPr lang="en-US" sz="3600" dirty="0" smtClean="0"/>
              <a:t> regulatory sequences </a:t>
            </a:r>
            <a:br>
              <a:rPr lang="en-US" sz="3600" dirty="0" smtClean="0"/>
            </a:br>
            <a:r>
              <a:rPr lang="en-US" sz="3600" dirty="0" smtClean="0"/>
              <a:t>can turn on the bacterial </a:t>
            </a:r>
            <a:r>
              <a:rPr lang="en-US" sz="3600" dirty="0" err="1" smtClean="0"/>
              <a:t>lacZ</a:t>
            </a:r>
            <a:r>
              <a:rPr lang="en-US" sz="3600" dirty="0" smtClean="0"/>
              <a:t> reporter </a:t>
            </a:r>
            <a:endParaRPr lang="en-US" sz="3600" dirty="0"/>
          </a:p>
        </p:txBody>
      </p:sp>
      <p:grpSp>
        <p:nvGrpSpPr>
          <p:cNvPr id="16" name="Group 15"/>
          <p:cNvGrpSpPr/>
          <p:nvPr/>
        </p:nvGrpSpPr>
        <p:grpSpPr>
          <a:xfrm>
            <a:off x="1770753" y="3505200"/>
            <a:ext cx="1524000" cy="1017032"/>
            <a:chOff x="1752600" y="3390900"/>
            <a:chExt cx="1524000" cy="1017032"/>
          </a:xfrm>
        </p:grpSpPr>
        <p:sp>
          <p:nvSpPr>
            <p:cNvPr id="17" name="Down Arrow 16"/>
            <p:cNvSpPr/>
            <p:nvPr/>
          </p:nvSpPr>
          <p:spPr>
            <a:xfrm>
              <a:off x="2073228" y="3390900"/>
              <a:ext cx="347019" cy="457200"/>
            </a:xfrm>
            <a:prstGeom prst="downArrow">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urved Connector 17"/>
            <p:cNvCxnSpPr/>
            <p:nvPr/>
          </p:nvCxnSpPr>
          <p:spPr>
            <a:xfrm>
              <a:off x="1752600" y="3962400"/>
              <a:ext cx="1524000" cy="76200"/>
            </a:xfrm>
            <a:prstGeom prst="curvedConnector3">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14916" y="4038600"/>
              <a:ext cx="1197764" cy="369332"/>
            </a:xfrm>
            <a:prstGeom prst="rect">
              <a:avLst/>
            </a:prstGeom>
            <a:noFill/>
          </p:spPr>
          <p:txBody>
            <a:bodyPr wrap="none" rtlCol="0">
              <a:spAutoFit/>
            </a:bodyPr>
            <a:lstStyle/>
            <a:p>
              <a:r>
                <a:rPr lang="en-US" dirty="0" err="1" smtClean="0"/>
                <a:t>lacZ</a:t>
              </a:r>
              <a:r>
                <a:rPr lang="en-US" dirty="0" smtClean="0"/>
                <a:t> mRNA</a:t>
              </a:r>
              <a:endParaRPr lang="en-US" dirty="0"/>
            </a:p>
          </p:txBody>
        </p:sp>
      </p:grpSp>
      <p:grpSp>
        <p:nvGrpSpPr>
          <p:cNvPr id="49" name="Group 48"/>
          <p:cNvGrpSpPr/>
          <p:nvPr/>
        </p:nvGrpSpPr>
        <p:grpSpPr>
          <a:xfrm>
            <a:off x="1792386" y="3733800"/>
            <a:ext cx="11085414" cy="2227302"/>
            <a:chOff x="1944786" y="3784600"/>
            <a:chExt cx="11085414" cy="2227302"/>
          </a:xfrm>
        </p:grpSpPr>
        <p:grpSp>
          <p:nvGrpSpPr>
            <p:cNvPr id="20" name="Group 19"/>
            <p:cNvGrpSpPr/>
            <p:nvPr/>
          </p:nvGrpSpPr>
          <p:grpSpPr>
            <a:xfrm>
              <a:off x="1944786" y="4622800"/>
              <a:ext cx="5234489" cy="1219200"/>
              <a:chOff x="1709269" y="4703802"/>
              <a:chExt cx="5453532" cy="1219200"/>
            </a:xfrm>
          </p:grpSpPr>
          <p:sp>
            <p:nvSpPr>
              <p:cNvPr id="21" name="Down Arrow 20"/>
              <p:cNvSpPr/>
              <p:nvPr/>
            </p:nvSpPr>
            <p:spPr>
              <a:xfrm>
                <a:off x="2031060" y="4703802"/>
                <a:ext cx="347019" cy="457200"/>
              </a:xfrm>
              <a:prstGeom prst="downArrow">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09269" y="5288002"/>
                <a:ext cx="990602" cy="609600"/>
              </a:xfrm>
              <a:prstGeom prst="ellipse">
                <a:avLst/>
              </a:prstGeom>
              <a:solidFill>
                <a:schemeClr val="accent1">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ymbol" pitchFamily="18" charset="2"/>
                  </a:rPr>
                  <a:t>b</a:t>
                </a:r>
                <a:r>
                  <a:rPr lang="en-US" dirty="0" smtClean="0">
                    <a:solidFill>
                      <a:schemeClr val="tx1"/>
                    </a:solidFill>
                  </a:rPr>
                  <a:t>-gal</a:t>
                </a:r>
                <a:endParaRPr lang="en-US" dirty="0">
                  <a:solidFill>
                    <a:schemeClr val="tx1"/>
                  </a:solidFill>
                </a:endParaRPr>
              </a:p>
            </p:txBody>
          </p:sp>
          <p:sp>
            <p:nvSpPr>
              <p:cNvPr id="23" name="TextBox 22"/>
              <p:cNvSpPr txBox="1"/>
              <p:nvPr/>
            </p:nvSpPr>
            <p:spPr>
              <a:xfrm>
                <a:off x="2590801" y="5553670"/>
                <a:ext cx="4572000" cy="369332"/>
              </a:xfrm>
              <a:prstGeom prst="rect">
                <a:avLst/>
              </a:prstGeom>
              <a:noFill/>
            </p:spPr>
            <p:txBody>
              <a:bodyPr wrap="square" rtlCol="0">
                <a:spAutoFit/>
              </a:bodyPr>
              <a:lstStyle/>
              <a:p>
                <a:endParaRPr lang="en-US" b="1" dirty="0"/>
              </a:p>
            </p:txBody>
          </p:sp>
        </p:grpSp>
        <p:grpSp>
          <p:nvGrpSpPr>
            <p:cNvPr id="24" name="Group 23"/>
            <p:cNvGrpSpPr/>
            <p:nvPr/>
          </p:nvGrpSpPr>
          <p:grpSpPr>
            <a:xfrm>
              <a:off x="4611786" y="3784600"/>
              <a:ext cx="4913214" cy="2227302"/>
              <a:chOff x="2043990" y="3695700"/>
              <a:chExt cx="5118811" cy="2227302"/>
            </a:xfrm>
          </p:grpSpPr>
          <p:sp>
            <p:nvSpPr>
              <p:cNvPr id="25" name="Down Arrow 24"/>
              <p:cNvSpPr/>
              <p:nvPr/>
            </p:nvSpPr>
            <p:spPr>
              <a:xfrm>
                <a:off x="2196389" y="3695700"/>
                <a:ext cx="347019" cy="457200"/>
              </a:xfrm>
              <a:prstGeom prst="downArrow">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43990" y="4343400"/>
                <a:ext cx="990602" cy="609600"/>
              </a:xfrm>
              <a:prstGeom prst="ellipse">
                <a:avLst/>
              </a:prstGeom>
              <a:solidFill>
                <a:schemeClr val="accent1">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ymbol" pitchFamily="18" charset="2"/>
                  </a:rPr>
                  <a:t>b</a:t>
                </a:r>
                <a:r>
                  <a:rPr lang="en-US" dirty="0" smtClean="0">
                    <a:solidFill>
                      <a:schemeClr val="tx1"/>
                    </a:solidFill>
                  </a:rPr>
                  <a:t>-gal</a:t>
                </a:r>
                <a:endParaRPr lang="en-US" dirty="0">
                  <a:solidFill>
                    <a:schemeClr val="tx1"/>
                  </a:solidFill>
                </a:endParaRPr>
              </a:p>
            </p:txBody>
          </p:sp>
          <p:sp>
            <p:nvSpPr>
              <p:cNvPr id="27" name="TextBox 26"/>
              <p:cNvSpPr txBox="1"/>
              <p:nvPr/>
            </p:nvSpPr>
            <p:spPr>
              <a:xfrm>
                <a:off x="2590801" y="5553670"/>
                <a:ext cx="4572000" cy="369332"/>
              </a:xfrm>
              <a:prstGeom prst="rect">
                <a:avLst/>
              </a:prstGeom>
              <a:noFill/>
            </p:spPr>
            <p:txBody>
              <a:bodyPr wrap="square" rtlCol="0">
                <a:spAutoFit/>
              </a:bodyPr>
              <a:lstStyle/>
              <a:p>
                <a:endParaRPr lang="en-US" b="1" dirty="0"/>
              </a:p>
            </p:txBody>
          </p:sp>
        </p:grpSp>
        <p:grpSp>
          <p:nvGrpSpPr>
            <p:cNvPr id="28" name="Group 27"/>
            <p:cNvGrpSpPr/>
            <p:nvPr/>
          </p:nvGrpSpPr>
          <p:grpSpPr>
            <a:xfrm>
              <a:off x="7764161" y="4516398"/>
              <a:ext cx="5266039" cy="1274802"/>
              <a:chOff x="1676399" y="4648200"/>
              <a:chExt cx="5486402" cy="1274802"/>
            </a:xfrm>
          </p:grpSpPr>
          <p:sp>
            <p:nvSpPr>
              <p:cNvPr id="29" name="Down Arrow 28"/>
              <p:cNvSpPr/>
              <p:nvPr/>
            </p:nvSpPr>
            <p:spPr>
              <a:xfrm>
                <a:off x="1828800" y="4648200"/>
                <a:ext cx="347019" cy="457200"/>
              </a:xfrm>
              <a:prstGeom prst="downArrow">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76399" y="5283200"/>
                <a:ext cx="990602" cy="609600"/>
              </a:xfrm>
              <a:prstGeom prst="ellipse">
                <a:avLst/>
              </a:prstGeom>
              <a:solidFill>
                <a:schemeClr val="accent1">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ymbol" pitchFamily="18" charset="2"/>
                  </a:rPr>
                  <a:t>b</a:t>
                </a:r>
                <a:r>
                  <a:rPr lang="en-US" dirty="0" smtClean="0">
                    <a:solidFill>
                      <a:schemeClr val="tx1"/>
                    </a:solidFill>
                  </a:rPr>
                  <a:t>-gal</a:t>
                </a:r>
                <a:endParaRPr lang="en-US" dirty="0">
                  <a:solidFill>
                    <a:schemeClr val="tx1"/>
                  </a:solidFill>
                </a:endParaRPr>
              </a:p>
            </p:txBody>
          </p:sp>
          <p:sp>
            <p:nvSpPr>
              <p:cNvPr id="31" name="TextBox 30"/>
              <p:cNvSpPr txBox="1"/>
              <p:nvPr/>
            </p:nvSpPr>
            <p:spPr>
              <a:xfrm>
                <a:off x="2590801" y="5553670"/>
                <a:ext cx="4572000" cy="369332"/>
              </a:xfrm>
              <a:prstGeom prst="rect">
                <a:avLst/>
              </a:prstGeom>
              <a:noFill/>
            </p:spPr>
            <p:txBody>
              <a:bodyPr wrap="square" rtlCol="0">
                <a:spAutoFit/>
              </a:bodyPr>
              <a:lstStyle/>
              <a:p>
                <a:endParaRPr lang="en-US" b="1" dirty="0"/>
              </a:p>
            </p:txBody>
          </p:sp>
        </p:grpSp>
      </p:grpSp>
      <p:grpSp>
        <p:nvGrpSpPr>
          <p:cNvPr id="48" name="Group 47"/>
          <p:cNvGrpSpPr/>
          <p:nvPr/>
        </p:nvGrpSpPr>
        <p:grpSpPr>
          <a:xfrm>
            <a:off x="-8237" y="1066800"/>
            <a:ext cx="9076037" cy="2639198"/>
            <a:chOff x="-8237" y="1066800"/>
            <a:chExt cx="9076037" cy="2639198"/>
          </a:xfrm>
        </p:grpSpPr>
        <p:grpSp>
          <p:nvGrpSpPr>
            <p:cNvPr id="3" name="Group 2"/>
            <p:cNvGrpSpPr/>
            <p:nvPr/>
          </p:nvGrpSpPr>
          <p:grpSpPr>
            <a:xfrm>
              <a:off x="-8237" y="2228670"/>
              <a:ext cx="3361037" cy="1477328"/>
              <a:chOff x="220363" y="2000071"/>
              <a:chExt cx="3361037" cy="1389142"/>
            </a:xfrm>
          </p:grpSpPr>
          <p:sp>
            <p:nvSpPr>
              <p:cNvPr id="4" name="Rectangle 3"/>
              <p:cNvSpPr/>
              <p:nvPr/>
            </p:nvSpPr>
            <p:spPr>
              <a:xfrm>
                <a:off x="2057400" y="2667000"/>
                <a:ext cx="1524000" cy="457200"/>
              </a:xfrm>
              <a:prstGeom prst="rect">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lacZ</a:t>
                </a:r>
                <a:r>
                  <a:rPr lang="en-US" dirty="0" smtClean="0">
                    <a:solidFill>
                      <a:schemeClr val="tx1"/>
                    </a:solidFill>
                  </a:rPr>
                  <a:t> sequence</a:t>
                </a:r>
                <a:endParaRPr lang="en-US" dirty="0">
                  <a:solidFill>
                    <a:schemeClr val="tx1"/>
                  </a:solidFill>
                </a:endParaRPr>
              </a:p>
            </p:txBody>
          </p:sp>
          <p:cxnSp>
            <p:nvCxnSpPr>
              <p:cNvPr id="5" name="Straight Connector 4"/>
              <p:cNvCxnSpPr/>
              <p:nvPr/>
            </p:nvCxnSpPr>
            <p:spPr>
              <a:xfrm>
                <a:off x="304800" y="3124200"/>
                <a:ext cx="179069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057400" y="2362200"/>
                <a:ext cx="0" cy="685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57400" y="2362200"/>
                <a:ext cx="6858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0363" y="2000071"/>
                <a:ext cx="1456037" cy="1389142"/>
              </a:xfrm>
              <a:prstGeom prst="rect">
                <a:avLst/>
              </a:prstGeom>
              <a:noFill/>
            </p:spPr>
            <p:txBody>
              <a:bodyPr wrap="square" rtlCol="0">
                <a:spAutoFit/>
              </a:bodyPr>
              <a:lstStyle/>
              <a:p>
                <a:pPr algn="ctr"/>
                <a:r>
                  <a:rPr lang="en-US" b="1" i="1" dirty="0" smtClean="0"/>
                  <a:t>Hunchback </a:t>
                </a:r>
                <a:r>
                  <a:rPr lang="en-US" dirty="0" smtClean="0"/>
                  <a:t>gene regulatory DNA sequences</a:t>
                </a:r>
                <a:endParaRPr lang="en-US" dirty="0"/>
              </a:p>
            </p:txBody>
          </p:sp>
        </p:grpSp>
        <p:grpSp>
          <p:nvGrpSpPr>
            <p:cNvPr id="10" name="Group 9"/>
            <p:cNvGrpSpPr/>
            <p:nvPr/>
          </p:nvGrpSpPr>
          <p:grpSpPr>
            <a:xfrm>
              <a:off x="2658763" y="1066800"/>
              <a:ext cx="3361037" cy="1477328"/>
              <a:chOff x="220363" y="2000071"/>
              <a:chExt cx="3361037" cy="1477328"/>
            </a:xfrm>
          </p:grpSpPr>
          <p:sp>
            <p:nvSpPr>
              <p:cNvPr id="11" name="Rectangle 10"/>
              <p:cNvSpPr/>
              <p:nvPr/>
            </p:nvSpPr>
            <p:spPr>
              <a:xfrm>
                <a:off x="2057400" y="2667000"/>
                <a:ext cx="1524000" cy="457200"/>
              </a:xfrm>
              <a:prstGeom prst="rect">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lacZ</a:t>
                </a:r>
                <a:r>
                  <a:rPr lang="en-US" dirty="0" smtClean="0">
                    <a:solidFill>
                      <a:schemeClr val="tx1"/>
                    </a:solidFill>
                  </a:rPr>
                  <a:t> sequence</a:t>
                </a:r>
                <a:endParaRPr lang="en-US" dirty="0">
                  <a:solidFill>
                    <a:schemeClr val="tx1"/>
                  </a:solidFill>
                </a:endParaRPr>
              </a:p>
            </p:txBody>
          </p:sp>
          <p:cxnSp>
            <p:nvCxnSpPr>
              <p:cNvPr id="12" name="Straight Connector 11"/>
              <p:cNvCxnSpPr/>
              <p:nvPr/>
            </p:nvCxnSpPr>
            <p:spPr>
              <a:xfrm>
                <a:off x="304800" y="3124200"/>
                <a:ext cx="179069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57400" y="2362200"/>
                <a:ext cx="0" cy="685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57400" y="2362200"/>
                <a:ext cx="6858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0363" y="2000071"/>
                <a:ext cx="1456037" cy="1477328"/>
              </a:xfrm>
              <a:prstGeom prst="rect">
                <a:avLst/>
              </a:prstGeom>
              <a:noFill/>
            </p:spPr>
            <p:txBody>
              <a:bodyPr wrap="square" rtlCol="0">
                <a:spAutoFit/>
              </a:bodyPr>
              <a:lstStyle/>
              <a:p>
                <a:pPr algn="ctr"/>
                <a:r>
                  <a:rPr lang="en-US" b="1" i="1" dirty="0"/>
                  <a:t>e</a:t>
                </a:r>
                <a:r>
                  <a:rPr lang="en-US" b="1" i="1" dirty="0" smtClean="0"/>
                  <a:t>ven-skipped </a:t>
                </a:r>
                <a:r>
                  <a:rPr lang="en-US" dirty="0" smtClean="0"/>
                  <a:t>gene regulatory DNA sequences</a:t>
                </a:r>
                <a:endParaRPr lang="en-US" dirty="0"/>
              </a:p>
            </p:txBody>
          </p:sp>
        </p:grpSp>
        <p:grpSp>
          <p:nvGrpSpPr>
            <p:cNvPr id="32" name="Group 31"/>
            <p:cNvGrpSpPr/>
            <p:nvPr/>
          </p:nvGrpSpPr>
          <p:grpSpPr>
            <a:xfrm>
              <a:off x="5706763" y="2286000"/>
              <a:ext cx="3361037" cy="951131"/>
              <a:chOff x="220363" y="2173069"/>
              <a:chExt cx="3361037" cy="951131"/>
            </a:xfrm>
          </p:grpSpPr>
          <p:sp>
            <p:nvSpPr>
              <p:cNvPr id="33" name="Rectangle 32"/>
              <p:cNvSpPr/>
              <p:nvPr/>
            </p:nvSpPr>
            <p:spPr>
              <a:xfrm>
                <a:off x="2057400" y="2667000"/>
                <a:ext cx="1524000" cy="457200"/>
              </a:xfrm>
              <a:prstGeom prst="rect">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lacZ</a:t>
                </a:r>
                <a:r>
                  <a:rPr lang="en-US" dirty="0" smtClean="0">
                    <a:solidFill>
                      <a:schemeClr val="tx1"/>
                    </a:solidFill>
                  </a:rPr>
                  <a:t> sequence</a:t>
                </a:r>
                <a:endParaRPr lang="en-US" dirty="0">
                  <a:solidFill>
                    <a:schemeClr val="tx1"/>
                  </a:solidFill>
                </a:endParaRPr>
              </a:p>
            </p:txBody>
          </p:sp>
          <p:cxnSp>
            <p:nvCxnSpPr>
              <p:cNvPr id="34" name="Straight Connector 33"/>
              <p:cNvCxnSpPr/>
              <p:nvPr/>
            </p:nvCxnSpPr>
            <p:spPr>
              <a:xfrm>
                <a:off x="304800" y="3124200"/>
                <a:ext cx="179069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057400" y="2362200"/>
                <a:ext cx="0" cy="685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057400" y="2362200"/>
                <a:ext cx="6858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0363" y="2173069"/>
                <a:ext cx="1760618" cy="923330"/>
              </a:xfrm>
              <a:prstGeom prst="rect">
                <a:avLst/>
              </a:prstGeom>
              <a:noFill/>
            </p:spPr>
            <p:txBody>
              <a:bodyPr wrap="square" rtlCol="0">
                <a:spAutoFit/>
              </a:bodyPr>
              <a:lstStyle/>
              <a:p>
                <a:pPr algn="ctr"/>
                <a:r>
                  <a:rPr lang="en-US" b="1" i="1" dirty="0" smtClean="0"/>
                  <a:t>Deformed </a:t>
                </a:r>
                <a:r>
                  <a:rPr lang="en-US" dirty="0" smtClean="0"/>
                  <a:t>gene regulatory DNA sequences</a:t>
                </a:r>
                <a:endParaRPr lang="en-US" dirty="0"/>
              </a:p>
            </p:txBody>
          </p:sp>
        </p:grpSp>
      </p:grpSp>
      <p:grpSp>
        <p:nvGrpSpPr>
          <p:cNvPr id="38" name="Group 37"/>
          <p:cNvGrpSpPr/>
          <p:nvPr/>
        </p:nvGrpSpPr>
        <p:grpSpPr>
          <a:xfrm>
            <a:off x="4419600" y="2438400"/>
            <a:ext cx="1524000" cy="1131332"/>
            <a:chOff x="1752600" y="3276600"/>
            <a:chExt cx="1524000" cy="1131332"/>
          </a:xfrm>
        </p:grpSpPr>
        <p:sp>
          <p:nvSpPr>
            <p:cNvPr id="39" name="Down Arrow 38"/>
            <p:cNvSpPr/>
            <p:nvPr/>
          </p:nvSpPr>
          <p:spPr>
            <a:xfrm>
              <a:off x="1862781" y="3276600"/>
              <a:ext cx="347019" cy="457200"/>
            </a:xfrm>
            <a:prstGeom prst="downArrow">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urved Connector 39"/>
            <p:cNvCxnSpPr/>
            <p:nvPr/>
          </p:nvCxnSpPr>
          <p:spPr>
            <a:xfrm>
              <a:off x="1752600" y="3962400"/>
              <a:ext cx="1524000" cy="76200"/>
            </a:xfrm>
            <a:prstGeom prst="curvedConnector3">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914916" y="4038600"/>
              <a:ext cx="1197764" cy="369332"/>
            </a:xfrm>
            <a:prstGeom prst="rect">
              <a:avLst/>
            </a:prstGeom>
            <a:noFill/>
          </p:spPr>
          <p:txBody>
            <a:bodyPr wrap="none" rtlCol="0">
              <a:spAutoFit/>
            </a:bodyPr>
            <a:lstStyle/>
            <a:p>
              <a:r>
                <a:rPr lang="en-US" dirty="0" err="1" smtClean="0"/>
                <a:t>lacZ</a:t>
              </a:r>
              <a:r>
                <a:rPr lang="en-US" dirty="0" smtClean="0"/>
                <a:t> mRNA</a:t>
              </a:r>
              <a:endParaRPr lang="en-US" dirty="0"/>
            </a:p>
          </p:txBody>
        </p:sp>
      </p:grpSp>
      <p:grpSp>
        <p:nvGrpSpPr>
          <p:cNvPr id="42" name="Group 41"/>
          <p:cNvGrpSpPr/>
          <p:nvPr/>
        </p:nvGrpSpPr>
        <p:grpSpPr>
          <a:xfrm>
            <a:off x="7687790" y="3390900"/>
            <a:ext cx="1524000" cy="1131332"/>
            <a:chOff x="1752600" y="3276600"/>
            <a:chExt cx="1524000" cy="1131332"/>
          </a:xfrm>
        </p:grpSpPr>
        <p:sp>
          <p:nvSpPr>
            <p:cNvPr id="43" name="Down Arrow 42"/>
            <p:cNvSpPr/>
            <p:nvPr/>
          </p:nvSpPr>
          <p:spPr>
            <a:xfrm>
              <a:off x="1862781" y="3276600"/>
              <a:ext cx="347019" cy="457200"/>
            </a:xfrm>
            <a:prstGeom prst="downArrow">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urved Connector 43"/>
            <p:cNvCxnSpPr/>
            <p:nvPr/>
          </p:nvCxnSpPr>
          <p:spPr>
            <a:xfrm>
              <a:off x="1752600" y="3962400"/>
              <a:ext cx="1524000" cy="76200"/>
            </a:xfrm>
            <a:prstGeom prst="curvedConnector3">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914916" y="4038600"/>
              <a:ext cx="1197764" cy="369332"/>
            </a:xfrm>
            <a:prstGeom prst="rect">
              <a:avLst/>
            </a:prstGeom>
            <a:noFill/>
          </p:spPr>
          <p:txBody>
            <a:bodyPr wrap="none" rtlCol="0">
              <a:spAutoFit/>
            </a:bodyPr>
            <a:lstStyle/>
            <a:p>
              <a:r>
                <a:rPr lang="en-US" dirty="0" err="1" smtClean="0"/>
                <a:t>lacZ</a:t>
              </a:r>
              <a:r>
                <a:rPr lang="en-US" dirty="0" smtClean="0"/>
                <a:t> mRNA</a:t>
              </a:r>
              <a:endParaRPr lang="en-US" dirty="0"/>
            </a:p>
          </p:txBody>
        </p:sp>
      </p:grpSp>
      <p:grpSp>
        <p:nvGrpSpPr>
          <p:cNvPr id="50" name="Group 49"/>
          <p:cNvGrpSpPr/>
          <p:nvPr/>
        </p:nvGrpSpPr>
        <p:grpSpPr>
          <a:xfrm>
            <a:off x="819148" y="5371068"/>
            <a:ext cx="8016404" cy="1486932"/>
            <a:chOff x="819148" y="5371068"/>
            <a:chExt cx="8016404" cy="1486932"/>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48" y="5961102"/>
              <a:ext cx="20955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2425" y="5371068"/>
              <a:ext cx="14287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4427" y="5791200"/>
              <a:ext cx="13811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516631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the </a:t>
            </a:r>
            <a:r>
              <a:rPr lang="en-US" dirty="0" smtClean="0">
                <a:solidFill>
                  <a:srgbClr val="FF0000"/>
                </a:solidFill>
              </a:rPr>
              <a:t>Bacterial</a:t>
            </a:r>
            <a:r>
              <a:rPr lang="en-US" dirty="0" smtClean="0"/>
              <a:t> </a:t>
            </a:r>
            <a:r>
              <a:rPr lang="en-US" dirty="0" err="1" smtClean="0">
                <a:solidFill>
                  <a:srgbClr val="0070C0"/>
                </a:solidFill>
              </a:rPr>
              <a:t>lacZ</a:t>
            </a:r>
            <a:r>
              <a:rPr lang="en-US" dirty="0" smtClean="0">
                <a:solidFill>
                  <a:srgbClr val="0070C0"/>
                </a:solidFill>
              </a:rPr>
              <a:t> </a:t>
            </a:r>
            <a:r>
              <a:rPr lang="en-US" dirty="0" smtClean="0"/>
              <a:t>gene Sequence Get into the </a:t>
            </a:r>
            <a:r>
              <a:rPr lang="en-US" i="1" dirty="0" smtClean="0">
                <a:solidFill>
                  <a:srgbClr val="FFC000"/>
                </a:solidFill>
              </a:rPr>
              <a:t>Drosophila</a:t>
            </a:r>
            <a:r>
              <a:rPr lang="en-US" dirty="0" smtClean="0"/>
              <a:t> Genome?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1314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Transgene</a:t>
            </a:r>
            <a:endParaRPr lang="en-US" b="1" dirty="0"/>
          </a:p>
        </p:txBody>
      </p:sp>
      <p:sp>
        <p:nvSpPr>
          <p:cNvPr id="3" name="Content Placeholder 2"/>
          <p:cNvSpPr>
            <a:spLocks noGrp="1"/>
          </p:cNvSpPr>
          <p:nvPr>
            <p:ph idx="1"/>
          </p:nvPr>
        </p:nvSpPr>
        <p:spPr>
          <a:xfrm>
            <a:off x="76200" y="1600200"/>
            <a:ext cx="8763000" cy="4525963"/>
          </a:xfrm>
        </p:spPr>
        <p:txBody>
          <a:bodyPr>
            <a:normAutofit/>
          </a:bodyPr>
          <a:lstStyle/>
          <a:p>
            <a:r>
              <a:rPr lang="en-US" sz="2800" dirty="0" smtClean="0"/>
              <a:t>A transgene is defined as a </a:t>
            </a:r>
            <a:r>
              <a:rPr lang="en-US" sz="2800" b="1" dirty="0" smtClean="0">
                <a:solidFill>
                  <a:srgbClr val="FF0000"/>
                </a:solidFill>
              </a:rPr>
              <a:t>gene</a:t>
            </a:r>
            <a:r>
              <a:rPr lang="en-US" sz="2800" dirty="0" smtClean="0"/>
              <a:t> that is taken </a:t>
            </a:r>
            <a:r>
              <a:rPr lang="en-US" sz="2800" b="1" dirty="0" smtClean="0">
                <a:solidFill>
                  <a:srgbClr val="FF0000"/>
                </a:solidFill>
              </a:rPr>
              <a:t>from one species</a:t>
            </a:r>
            <a:r>
              <a:rPr lang="en-US" sz="2800" dirty="0" smtClean="0"/>
              <a:t> and is</a:t>
            </a:r>
            <a:r>
              <a:rPr lang="en-US" sz="2800" b="1" dirty="0" smtClean="0"/>
              <a:t> </a:t>
            </a:r>
            <a:r>
              <a:rPr lang="en-US" sz="2800" b="1" dirty="0" smtClean="0">
                <a:solidFill>
                  <a:srgbClr val="FF0000"/>
                </a:solidFill>
              </a:rPr>
              <a:t>inserted </a:t>
            </a:r>
            <a:r>
              <a:rPr lang="en-US" sz="2800" dirty="0" smtClean="0"/>
              <a:t>into the </a:t>
            </a:r>
            <a:r>
              <a:rPr lang="en-US" sz="2800" b="1" dirty="0" smtClean="0">
                <a:solidFill>
                  <a:srgbClr val="FF0000"/>
                </a:solidFill>
              </a:rPr>
              <a:t>genome</a:t>
            </a:r>
            <a:r>
              <a:rPr lang="en-US" sz="2800" dirty="0" smtClean="0">
                <a:solidFill>
                  <a:srgbClr val="FF0000"/>
                </a:solidFill>
              </a:rPr>
              <a:t> </a:t>
            </a:r>
            <a:r>
              <a:rPr lang="en-US" sz="2800" dirty="0" smtClean="0"/>
              <a:t>of a </a:t>
            </a:r>
            <a:r>
              <a:rPr lang="en-US" sz="2800" b="1" dirty="0" smtClean="0">
                <a:solidFill>
                  <a:srgbClr val="FF0000"/>
                </a:solidFill>
              </a:rPr>
              <a:t>different species.</a:t>
            </a:r>
          </a:p>
          <a:p>
            <a:endParaRPr lang="en-US" sz="2800" dirty="0"/>
          </a:p>
          <a:p>
            <a:r>
              <a:rPr lang="en-US" sz="2800" dirty="0" smtClean="0"/>
              <a:t>In our lab the gene being taken = </a:t>
            </a:r>
            <a:r>
              <a:rPr lang="en-US" sz="2800" b="1" dirty="0" err="1" smtClean="0">
                <a:solidFill>
                  <a:srgbClr val="FF0000"/>
                </a:solidFill>
              </a:rPr>
              <a:t>lacZ</a:t>
            </a:r>
            <a:r>
              <a:rPr lang="en-US" sz="2800" b="1" dirty="0" smtClean="0">
                <a:solidFill>
                  <a:srgbClr val="FF0000"/>
                </a:solidFill>
              </a:rPr>
              <a:t> from bacteria</a:t>
            </a:r>
          </a:p>
          <a:p>
            <a:r>
              <a:rPr lang="en-US" sz="2800" dirty="0" smtClean="0"/>
              <a:t>And ‘different species’ </a:t>
            </a:r>
            <a:r>
              <a:rPr lang="en-US" sz="2800" b="1" dirty="0" smtClean="0"/>
              <a:t>genome = </a:t>
            </a:r>
            <a:r>
              <a:rPr lang="en-US" sz="2800" b="1" i="1" dirty="0" smtClean="0"/>
              <a:t>Drosophila</a:t>
            </a:r>
            <a:endParaRPr lang="en-US" sz="2800" b="1" dirty="0"/>
          </a:p>
        </p:txBody>
      </p:sp>
    </p:spTree>
    <p:extLst>
      <p:ext uri="{BB962C8B-B14F-4D97-AF65-F5344CB8AC3E}">
        <p14:creationId xmlns:p14="http://schemas.microsoft.com/office/powerpoint/2010/main" val="2893542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dirty="0" smtClean="0"/>
              <a:t>Making a Transgenic Fly</a:t>
            </a:r>
            <a:endParaRPr lang="en-US" dirty="0"/>
          </a:p>
        </p:txBody>
      </p:sp>
      <p:sp>
        <p:nvSpPr>
          <p:cNvPr id="3" name="Content Placeholder 2"/>
          <p:cNvSpPr>
            <a:spLocks noGrp="1"/>
          </p:cNvSpPr>
          <p:nvPr>
            <p:ph sz="half" idx="1"/>
          </p:nvPr>
        </p:nvSpPr>
        <p:spPr>
          <a:xfrm>
            <a:off x="503537" y="1371600"/>
            <a:ext cx="4038600" cy="4525963"/>
          </a:xfrm>
        </p:spPr>
        <p:txBody>
          <a:bodyPr>
            <a:normAutofit/>
          </a:bodyPr>
          <a:lstStyle/>
          <a:p>
            <a:r>
              <a:rPr lang="en-US" dirty="0" smtClean="0"/>
              <a:t>P element = </a:t>
            </a:r>
            <a:r>
              <a:rPr lang="en-US" dirty="0"/>
              <a:t>transposable </a:t>
            </a:r>
            <a:r>
              <a:rPr lang="en-US" dirty="0" smtClean="0"/>
              <a:t>element</a:t>
            </a:r>
          </a:p>
          <a:p>
            <a:pPr marL="742950" lvl="2" indent="-342900"/>
            <a:r>
              <a:rPr lang="en-US" dirty="0"/>
              <a:t>Which can insert into the fly genome</a:t>
            </a:r>
          </a:p>
          <a:p>
            <a:r>
              <a:rPr lang="en-US" dirty="0" smtClean="0"/>
              <a:t>The P element genes in the middle are removed</a:t>
            </a:r>
          </a:p>
          <a:p>
            <a:r>
              <a:rPr lang="en-US" dirty="0" smtClean="0"/>
              <a:t>And replaced by Donor DNA</a:t>
            </a:r>
          </a:p>
          <a:p>
            <a:r>
              <a:rPr lang="en-US" dirty="0" smtClean="0"/>
              <a:t>Donor DNA = </a:t>
            </a:r>
          </a:p>
        </p:txBody>
      </p:sp>
      <p:pic>
        <p:nvPicPr>
          <p:cNvPr id="1026" name="Picture 2" descr="http://genes.atspace.org/Figs/G89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61949"/>
            <a:ext cx="2857500" cy="649605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29963" y="5352871"/>
            <a:ext cx="3665837" cy="1124129"/>
            <a:chOff x="-84437" y="2000071"/>
            <a:chExt cx="3665837" cy="1124129"/>
          </a:xfrm>
        </p:grpSpPr>
        <p:sp>
          <p:nvSpPr>
            <p:cNvPr id="8" name="Rectangle 7"/>
            <p:cNvSpPr/>
            <p:nvPr/>
          </p:nvSpPr>
          <p:spPr>
            <a:xfrm>
              <a:off x="2057400" y="2667000"/>
              <a:ext cx="1524000" cy="457200"/>
            </a:xfrm>
            <a:prstGeom prst="rect">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lacZ</a:t>
              </a:r>
              <a:r>
                <a:rPr lang="en-US" dirty="0" smtClean="0">
                  <a:solidFill>
                    <a:schemeClr val="tx1"/>
                  </a:solidFill>
                </a:rPr>
                <a:t> sequence</a:t>
              </a:r>
              <a:endParaRPr lang="en-US" dirty="0">
                <a:solidFill>
                  <a:schemeClr val="tx1"/>
                </a:solidFill>
              </a:endParaRPr>
            </a:p>
          </p:txBody>
        </p:sp>
        <p:cxnSp>
          <p:nvCxnSpPr>
            <p:cNvPr id="9" name="Straight Connector 8"/>
            <p:cNvCxnSpPr/>
            <p:nvPr/>
          </p:nvCxnSpPr>
          <p:spPr>
            <a:xfrm>
              <a:off x="304800" y="3124200"/>
              <a:ext cx="179069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057400" y="2362200"/>
              <a:ext cx="0" cy="685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57400" y="2362200"/>
              <a:ext cx="6858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437" y="2000071"/>
              <a:ext cx="1905000" cy="923330"/>
            </a:xfrm>
            <a:prstGeom prst="rect">
              <a:avLst/>
            </a:prstGeom>
            <a:noFill/>
          </p:spPr>
          <p:txBody>
            <a:bodyPr wrap="square" rtlCol="0">
              <a:spAutoFit/>
            </a:bodyPr>
            <a:lstStyle/>
            <a:p>
              <a:pPr algn="ctr"/>
              <a:r>
                <a:rPr lang="en-US" b="1" i="1" dirty="0" smtClean="0"/>
                <a:t> D</a:t>
              </a:r>
              <a:r>
                <a:rPr lang="en-US" i="1" dirty="0" smtClean="0"/>
                <a:t>rosophila </a:t>
              </a:r>
              <a:r>
                <a:rPr lang="en-US" b="1" i="1" dirty="0" smtClean="0"/>
                <a:t>G</a:t>
              </a:r>
              <a:r>
                <a:rPr lang="en-US" i="1" dirty="0" smtClean="0"/>
                <a:t>ene </a:t>
              </a:r>
              <a:r>
                <a:rPr lang="en-US" b="1" i="1" dirty="0" smtClean="0"/>
                <a:t>R</a:t>
              </a:r>
              <a:r>
                <a:rPr lang="en-US" i="1" dirty="0" smtClean="0"/>
                <a:t>egulatory </a:t>
              </a:r>
              <a:r>
                <a:rPr lang="en-US" b="1" i="1" dirty="0" smtClean="0"/>
                <a:t>S</a:t>
              </a:r>
              <a:r>
                <a:rPr lang="en-US" i="1" dirty="0" smtClean="0"/>
                <a:t>equences(DGRS)</a:t>
              </a:r>
              <a:endParaRPr lang="en-US" i="1" dirty="0"/>
            </a:p>
          </p:txBody>
        </p:sp>
      </p:grpSp>
      <p:grpSp>
        <p:nvGrpSpPr>
          <p:cNvPr id="23" name="Group 22"/>
          <p:cNvGrpSpPr/>
          <p:nvPr/>
        </p:nvGrpSpPr>
        <p:grpSpPr>
          <a:xfrm>
            <a:off x="5791200" y="1676400"/>
            <a:ext cx="3314700" cy="1143000"/>
            <a:chOff x="5791200" y="1676400"/>
            <a:chExt cx="3314700" cy="1143000"/>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350" y="1768475"/>
              <a:ext cx="17335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Left Brace 18"/>
            <p:cNvSpPr/>
            <p:nvPr/>
          </p:nvSpPr>
          <p:spPr>
            <a:xfrm rot="16200000">
              <a:off x="6090166" y="1377434"/>
              <a:ext cx="228600" cy="826532"/>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chemeClr val="tx1"/>
                  </a:solidFill>
                </a:ln>
              </a:endParaRPr>
            </a:p>
          </p:txBody>
        </p:sp>
        <p:sp>
          <p:nvSpPr>
            <p:cNvPr id="22" name="Left Brace 21"/>
            <p:cNvSpPr/>
            <p:nvPr/>
          </p:nvSpPr>
          <p:spPr>
            <a:xfrm rot="16200000">
              <a:off x="7991476" y="1743076"/>
              <a:ext cx="609599" cy="154304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chemeClr val="tx1"/>
                  </a:solidFill>
                </a:ln>
              </a:endParaRPr>
            </a:p>
          </p:txBody>
        </p:sp>
        <p:cxnSp>
          <p:nvCxnSpPr>
            <p:cNvPr id="21" name="Elbow Connector 20"/>
            <p:cNvCxnSpPr>
              <a:stCxn id="19" idx="1"/>
            </p:cNvCxnSpPr>
            <p:nvPr/>
          </p:nvCxnSpPr>
          <p:spPr>
            <a:xfrm rot="16200000" flipH="1">
              <a:off x="6764595" y="1344870"/>
              <a:ext cx="914400" cy="2034659"/>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620000" y="5477470"/>
            <a:ext cx="1441449" cy="1200329"/>
          </a:xfrm>
          <a:prstGeom prst="rect">
            <a:avLst/>
          </a:prstGeom>
          <a:noFill/>
        </p:spPr>
        <p:txBody>
          <a:bodyPr wrap="square" rtlCol="0">
            <a:spAutoFit/>
          </a:bodyPr>
          <a:lstStyle/>
          <a:p>
            <a:r>
              <a:rPr lang="en-US" dirty="0" smtClean="0"/>
              <a:t>P element </a:t>
            </a:r>
            <a:r>
              <a:rPr lang="en-US" b="1" dirty="0" err="1" smtClean="0"/>
              <a:t>lacZ</a:t>
            </a:r>
            <a:r>
              <a:rPr lang="en-US" b="1" dirty="0" smtClean="0"/>
              <a:t> reporter</a:t>
            </a:r>
            <a:r>
              <a:rPr lang="en-US" dirty="0" smtClean="0"/>
              <a:t> in </a:t>
            </a:r>
            <a:r>
              <a:rPr lang="en-US" b="1" dirty="0" smtClean="0"/>
              <a:t>every cell </a:t>
            </a:r>
            <a:r>
              <a:rPr lang="en-US" dirty="0" smtClean="0"/>
              <a:t>of the fly!</a:t>
            </a:r>
            <a:endParaRPr lang="en-US" dirty="0"/>
          </a:p>
        </p:txBody>
      </p:sp>
      <p:sp>
        <p:nvSpPr>
          <p:cNvPr id="26" name="Rectangle 25"/>
          <p:cNvSpPr/>
          <p:nvPr/>
        </p:nvSpPr>
        <p:spPr>
          <a:xfrm>
            <a:off x="4876800" y="5814536"/>
            <a:ext cx="1428750" cy="5862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09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80">
                                          <p:stCondLst>
                                            <p:cond delay="0"/>
                                          </p:stCondLst>
                                        </p:cTn>
                                        <p:tgtEl>
                                          <p:spTgt spid="23"/>
                                        </p:tgtEl>
                                      </p:cBhvr>
                                    </p:animEffect>
                                    <p:anim calcmode="lin" valueType="num">
                                      <p:cBhvr>
                                        <p:cTn id="3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1" dur="26">
                                          <p:stCondLst>
                                            <p:cond delay="650"/>
                                          </p:stCondLst>
                                        </p:cTn>
                                        <p:tgtEl>
                                          <p:spTgt spid="23"/>
                                        </p:tgtEl>
                                      </p:cBhvr>
                                      <p:to x="100000" y="60000"/>
                                    </p:animScale>
                                    <p:animScale>
                                      <p:cBhvr>
                                        <p:cTn id="42" dur="166" decel="50000">
                                          <p:stCondLst>
                                            <p:cond delay="676"/>
                                          </p:stCondLst>
                                        </p:cTn>
                                        <p:tgtEl>
                                          <p:spTgt spid="23"/>
                                        </p:tgtEl>
                                      </p:cBhvr>
                                      <p:to x="100000" y="100000"/>
                                    </p:animScale>
                                    <p:animScale>
                                      <p:cBhvr>
                                        <p:cTn id="43" dur="26">
                                          <p:stCondLst>
                                            <p:cond delay="1312"/>
                                          </p:stCondLst>
                                        </p:cTn>
                                        <p:tgtEl>
                                          <p:spTgt spid="23"/>
                                        </p:tgtEl>
                                      </p:cBhvr>
                                      <p:to x="100000" y="80000"/>
                                    </p:animScale>
                                    <p:animScale>
                                      <p:cBhvr>
                                        <p:cTn id="44" dur="166" decel="50000">
                                          <p:stCondLst>
                                            <p:cond delay="1338"/>
                                          </p:stCondLst>
                                        </p:cTn>
                                        <p:tgtEl>
                                          <p:spTgt spid="23"/>
                                        </p:tgtEl>
                                      </p:cBhvr>
                                      <p:to x="100000" y="100000"/>
                                    </p:animScale>
                                    <p:animScale>
                                      <p:cBhvr>
                                        <p:cTn id="45" dur="26">
                                          <p:stCondLst>
                                            <p:cond delay="1642"/>
                                          </p:stCondLst>
                                        </p:cTn>
                                        <p:tgtEl>
                                          <p:spTgt spid="23"/>
                                        </p:tgtEl>
                                      </p:cBhvr>
                                      <p:to x="100000" y="90000"/>
                                    </p:animScale>
                                    <p:animScale>
                                      <p:cBhvr>
                                        <p:cTn id="46" dur="166" decel="50000">
                                          <p:stCondLst>
                                            <p:cond delay="1668"/>
                                          </p:stCondLst>
                                        </p:cTn>
                                        <p:tgtEl>
                                          <p:spTgt spid="23"/>
                                        </p:tgtEl>
                                      </p:cBhvr>
                                      <p:to x="100000" y="100000"/>
                                    </p:animScale>
                                    <p:animScale>
                                      <p:cBhvr>
                                        <p:cTn id="47" dur="26">
                                          <p:stCondLst>
                                            <p:cond delay="1808"/>
                                          </p:stCondLst>
                                        </p:cTn>
                                        <p:tgtEl>
                                          <p:spTgt spid="23"/>
                                        </p:tgtEl>
                                      </p:cBhvr>
                                      <p:to x="100000" y="95000"/>
                                    </p:animScale>
                                    <p:animScale>
                                      <p:cBhvr>
                                        <p:cTn id="48"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figure_22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68450"/>
            <a:ext cx="8531225"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i="1" dirty="0" smtClean="0"/>
              <a:t>Drosophila</a:t>
            </a:r>
            <a:r>
              <a:rPr lang="en-US" dirty="0" smtClean="0"/>
              <a:t> Life Cycle</a:t>
            </a:r>
            <a:endParaRPr lang="en-US" dirty="0"/>
          </a:p>
        </p:txBody>
      </p:sp>
      <p:sp>
        <p:nvSpPr>
          <p:cNvPr id="3" name="Rectangle 2"/>
          <p:cNvSpPr/>
          <p:nvPr/>
        </p:nvSpPr>
        <p:spPr>
          <a:xfrm>
            <a:off x="2133600" y="2971800"/>
            <a:ext cx="1371600" cy="1012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631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i="1" dirty="0" smtClean="0"/>
              <a:t>Drosophila</a:t>
            </a:r>
            <a:r>
              <a:rPr lang="en-US" dirty="0" smtClean="0"/>
              <a:t> enhancer-</a:t>
            </a:r>
            <a:r>
              <a:rPr lang="en-US" i="1" dirty="0" err="1" smtClean="0"/>
              <a:t>lacZ</a:t>
            </a:r>
            <a:r>
              <a:rPr lang="en-US" dirty="0" smtClean="0"/>
              <a:t>  Protocol</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838200"/>
            <a:ext cx="2133600" cy="283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927" y="1143000"/>
            <a:ext cx="2820873" cy="206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8900" y="1143000"/>
            <a:ext cx="24003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66831">
            <a:off x="6661753" y="3982022"/>
            <a:ext cx="1981200" cy="2593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2286000" y="2354670"/>
            <a:ext cx="531927" cy="46473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792673" y="2209800"/>
            <a:ext cx="531927" cy="46473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6869557">
            <a:off x="8099118" y="3550744"/>
            <a:ext cx="531927" cy="46473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6021273" y="4428254"/>
            <a:ext cx="531927" cy="46473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3810000"/>
            <a:ext cx="5109913" cy="2862322"/>
          </a:xfrm>
          <a:prstGeom prst="rect">
            <a:avLst/>
          </a:prstGeom>
          <a:noFill/>
          <a:ln>
            <a:solidFill>
              <a:schemeClr val="tx1"/>
            </a:solidFill>
          </a:ln>
        </p:spPr>
        <p:txBody>
          <a:bodyPr wrap="square" rtlCol="0">
            <a:spAutoFit/>
          </a:bodyPr>
          <a:lstStyle/>
          <a:p>
            <a:r>
              <a:rPr lang="en-US" b="1" i="1" dirty="0" smtClean="0"/>
              <a:t>Follow protocol:</a:t>
            </a:r>
          </a:p>
          <a:p>
            <a:pPr marL="285750" indent="-285750">
              <a:buFontTx/>
              <a:buChar char="-"/>
            </a:pPr>
            <a:r>
              <a:rPr lang="en-US" dirty="0" smtClean="0"/>
              <a:t>Remove water</a:t>
            </a:r>
          </a:p>
          <a:p>
            <a:pPr marL="285750" indent="-285750">
              <a:buFontTx/>
              <a:buChar char="-"/>
            </a:pPr>
            <a:r>
              <a:rPr lang="en-US" dirty="0" smtClean="0"/>
              <a:t>Bleach off </a:t>
            </a:r>
            <a:r>
              <a:rPr lang="en-US" dirty="0" err="1" smtClean="0"/>
              <a:t>chorion</a:t>
            </a:r>
            <a:endParaRPr lang="en-US" dirty="0" smtClean="0"/>
          </a:p>
          <a:p>
            <a:pPr marL="285750" indent="-285750">
              <a:buFontTx/>
              <a:buChar char="-"/>
            </a:pPr>
            <a:r>
              <a:rPr lang="en-US" dirty="0" smtClean="0"/>
              <a:t>Wash off bleach</a:t>
            </a:r>
          </a:p>
          <a:p>
            <a:pPr marL="285750" indent="-285750">
              <a:buFontTx/>
              <a:buChar char="-"/>
            </a:pPr>
            <a:r>
              <a:rPr lang="en-US" dirty="0" smtClean="0"/>
              <a:t>Fix with formaldehyde (</a:t>
            </a:r>
            <a:r>
              <a:rPr lang="en-US" dirty="0" err="1" smtClean="0"/>
              <a:t>nutate</a:t>
            </a:r>
            <a:r>
              <a:rPr lang="en-US" dirty="0" smtClean="0"/>
              <a:t>)</a:t>
            </a:r>
          </a:p>
          <a:p>
            <a:pPr marL="285750" indent="-285750">
              <a:buFontTx/>
              <a:buChar char="-"/>
            </a:pPr>
            <a:r>
              <a:rPr lang="en-US" dirty="0" smtClean="0"/>
              <a:t>Wash off formaldehyde</a:t>
            </a:r>
          </a:p>
          <a:p>
            <a:pPr marL="285750" indent="-285750">
              <a:buFontTx/>
              <a:buChar char="-"/>
            </a:pPr>
            <a:r>
              <a:rPr lang="en-US" dirty="0" smtClean="0"/>
              <a:t>Add staining solution and X-gal 37 degrees</a:t>
            </a:r>
          </a:p>
          <a:p>
            <a:pPr marL="285750" indent="-285750">
              <a:buFontTx/>
              <a:buChar char="-"/>
            </a:pPr>
            <a:r>
              <a:rPr lang="en-US" dirty="0" smtClean="0"/>
              <a:t>Once stained, wash off X-gal</a:t>
            </a:r>
          </a:p>
          <a:p>
            <a:pPr marL="285750" indent="-285750">
              <a:buFontTx/>
              <a:buChar char="-"/>
            </a:pPr>
            <a:r>
              <a:rPr lang="en-US" dirty="0" smtClean="0"/>
              <a:t>View under stereoscope using depression slide</a:t>
            </a:r>
          </a:p>
          <a:p>
            <a:pPr marL="285750" indent="-285750">
              <a:buFontTx/>
              <a:buChar char="-"/>
            </a:pPr>
            <a:r>
              <a:rPr lang="en-US" dirty="0" smtClean="0"/>
              <a:t>If time permits, mount in 70% glycerol</a:t>
            </a:r>
            <a:endParaRPr lang="en-US" dirty="0"/>
          </a:p>
        </p:txBody>
      </p:sp>
    </p:spTree>
    <p:extLst>
      <p:ext uri="{BB962C8B-B14F-4D97-AF65-F5344CB8AC3E}">
        <p14:creationId xmlns:p14="http://schemas.microsoft.com/office/powerpoint/2010/main" val="1966989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b="1" dirty="0" smtClean="0"/>
              <a:t>Summary of </a:t>
            </a:r>
            <a:r>
              <a:rPr lang="en-US" b="1" i="1" dirty="0" smtClean="0"/>
              <a:t>Drosophila</a:t>
            </a:r>
            <a:r>
              <a:rPr lang="en-US" b="1" dirty="0" smtClean="0"/>
              <a:t> regulation of </a:t>
            </a:r>
            <a:r>
              <a:rPr lang="en-US" b="1" i="1" dirty="0" err="1" smtClean="0"/>
              <a:t>lacZ</a:t>
            </a:r>
            <a:r>
              <a:rPr lang="en-US" b="1" dirty="0" smtClean="0"/>
              <a:t> Gene Expression Lab</a:t>
            </a:r>
            <a:endParaRPr lang="en-US" b="1" dirty="0"/>
          </a:p>
        </p:txBody>
      </p:sp>
      <p:sp>
        <p:nvSpPr>
          <p:cNvPr id="3" name="Content Placeholder 2"/>
          <p:cNvSpPr>
            <a:spLocks noGrp="1"/>
          </p:cNvSpPr>
          <p:nvPr>
            <p:ph idx="1"/>
          </p:nvPr>
        </p:nvSpPr>
        <p:spPr>
          <a:xfrm>
            <a:off x="457200" y="1646237"/>
            <a:ext cx="8229600" cy="4906963"/>
          </a:xfrm>
        </p:spPr>
        <p:txBody>
          <a:bodyPr>
            <a:normAutofit/>
          </a:bodyPr>
          <a:lstStyle/>
          <a:p>
            <a:r>
              <a:rPr lang="en-US" dirty="0" smtClean="0"/>
              <a:t>Your group will be given an ‘</a:t>
            </a:r>
            <a:r>
              <a:rPr lang="en-US" b="1" dirty="0" smtClean="0"/>
              <a:t>unknown’ </a:t>
            </a:r>
            <a:r>
              <a:rPr lang="en-US" dirty="0" smtClean="0"/>
              <a:t>embryo-containing eggs that were laid by different transgenic flies.</a:t>
            </a:r>
          </a:p>
          <a:p>
            <a:pPr lvl="1"/>
            <a:r>
              <a:rPr lang="en-US" dirty="0" smtClean="0"/>
              <a:t>Numbered 1,2,3,4,5,6 or 7.</a:t>
            </a:r>
          </a:p>
          <a:p>
            <a:pPr lvl="1"/>
            <a:r>
              <a:rPr lang="en-US" b="1" dirty="0" smtClean="0"/>
              <a:t>Aim</a:t>
            </a:r>
            <a:r>
              <a:rPr lang="en-US" dirty="0" smtClean="0"/>
              <a:t>: determine </a:t>
            </a:r>
            <a:r>
              <a:rPr lang="en-US" b="1" dirty="0" smtClean="0"/>
              <a:t>which </a:t>
            </a:r>
            <a:r>
              <a:rPr lang="en-US" b="1" i="1" dirty="0" smtClean="0"/>
              <a:t>Drosophila</a:t>
            </a:r>
            <a:r>
              <a:rPr lang="en-US" b="1" dirty="0" smtClean="0"/>
              <a:t> gene regulator </a:t>
            </a:r>
            <a:r>
              <a:rPr lang="en-US" dirty="0" smtClean="0"/>
              <a:t>is turning on the </a:t>
            </a:r>
            <a:r>
              <a:rPr lang="en-US" b="1" dirty="0" smtClean="0"/>
              <a:t>bacterial </a:t>
            </a:r>
            <a:r>
              <a:rPr lang="en-US" b="1" i="1" dirty="0" err="1" smtClean="0"/>
              <a:t>lacZ</a:t>
            </a:r>
            <a:r>
              <a:rPr lang="en-US" b="1" dirty="0" smtClean="0"/>
              <a:t> reporter </a:t>
            </a:r>
            <a:r>
              <a:rPr lang="en-US" dirty="0" smtClean="0"/>
              <a:t>in your transgenic embryos.</a:t>
            </a:r>
          </a:p>
          <a:p>
            <a:pPr marL="0" indent="0">
              <a:buNone/>
            </a:pPr>
            <a:endParaRPr lang="en-US" dirty="0" smtClean="0"/>
          </a:p>
        </p:txBody>
      </p:sp>
    </p:spTree>
    <p:extLst>
      <p:ext uri="{BB962C8B-B14F-4D97-AF65-F5344CB8AC3E}">
        <p14:creationId xmlns:p14="http://schemas.microsoft.com/office/powerpoint/2010/main" val="3970556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smtClean="0"/>
              <a:t>Acknowledgements</a:t>
            </a:r>
            <a:endParaRPr lang="en-US" b="1" i="1" dirty="0"/>
          </a:p>
        </p:txBody>
      </p:sp>
      <p:sp>
        <p:nvSpPr>
          <p:cNvPr id="4" name="Content Placeholder 3"/>
          <p:cNvSpPr>
            <a:spLocks noGrp="1"/>
          </p:cNvSpPr>
          <p:nvPr>
            <p:ph idx="1"/>
          </p:nvPr>
        </p:nvSpPr>
        <p:spPr/>
        <p:txBody>
          <a:bodyPr/>
          <a:lstStyle/>
          <a:p>
            <a:r>
              <a:rPr lang="en-US" dirty="0" smtClean="0"/>
              <a:t>Funding from </a:t>
            </a:r>
            <a:r>
              <a:rPr lang="en-US" b="1" i="1" dirty="0" smtClean="0"/>
              <a:t>Roberta </a:t>
            </a:r>
            <a:r>
              <a:rPr lang="en-US" b="1" i="1" dirty="0"/>
              <a:t>Williams Teaching Initiative Grant </a:t>
            </a:r>
            <a:r>
              <a:rPr lang="en-US" dirty="0"/>
              <a:t>through the Association for Biology Laboratory </a:t>
            </a:r>
            <a:r>
              <a:rPr lang="en-US" dirty="0" smtClean="0"/>
              <a:t>Education to SCSK.</a:t>
            </a:r>
          </a:p>
        </p:txBody>
      </p:sp>
      <p:pic>
        <p:nvPicPr>
          <p:cNvPr id="1026" name="Picture 2" descr="Julie G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3412413"/>
            <a:ext cx="1714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2.dickinson.edu/departments/biol/faculty/guss/guss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263953"/>
            <a:ext cx="1572746" cy="237484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271836"/>
            <a:ext cx="1934828"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67000" y="5722203"/>
            <a:ext cx="1769331" cy="830997"/>
          </a:xfrm>
          <a:prstGeom prst="rect">
            <a:avLst/>
          </a:prstGeom>
          <a:noFill/>
        </p:spPr>
        <p:txBody>
          <a:bodyPr wrap="none" rtlCol="0">
            <a:spAutoFit/>
          </a:bodyPr>
          <a:lstStyle/>
          <a:p>
            <a:pPr algn="ctr"/>
            <a:r>
              <a:rPr lang="en-US" sz="1600" b="1" dirty="0"/>
              <a:t>Julie Gates</a:t>
            </a:r>
            <a:r>
              <a:rPr lang="en-US" sz="1600" dirty="0"/>
              <a:t>, </a:t>
            </a:r>
            <a:endParaRPr lang="en-US" sz="1600" dirty="0" smtClean="0"/>
          </a:p>
          <a:p>
            <a:pPr algn="ctr"/>
            <a:r>
              <a:rPr lang="en-US" sz="1600" dirty="0" smtClean="0"/>
              <a:t>co-author,</a:t>
            </a:r>
          </a:p>
          <a:p>
            <a:pPr algn="ctr"/>
            <a:r>
              <a:rPr lang="en-US" sz="1600" dirty="0" err="1" smtClean="0"/>
              <a:t>Bucknell</a:t>
            </a:r>
            <a:r>
              <a:rPr lang="en-US" sz="1600" dirty="0" smtClean="0"/>
              <a:t> University</a:t>
            </a:r>
            <a:endParaRPr lang="en-US" sz="1600" dirty="0"/>
          </a:p>
        </p:txBody>
      </p:sp>
      <p:sp>
        <p:nvSpPr>
          <p:cNvPr id="6" name="TextBox 5"/>
          <p:cNvSpPr txBox="1"/>
          <p:nvPr/>
        </p:nvSpPr>
        <p:spPr>
          <a:xfrm>
            <a:off x="7194326" y="5715000"/>
            <a:ext cx="1644874" cy="830997"/>
          </a:xfrm>
          <a:prstGeom prst="rect">
            <a:avLst/>
          </a:prstGeom>
          <a:noFill/>
        </p:spPr>
        <p:txBody>
          <a:bodyPr wrap="none" rtlCol="0">
            <a:spAutoFit/>
          </a:bodyPr>
          <a:lstStyle/>
          <a:p>
            <a:pPr algn="ctr"/>
            <a:r>
              <a:rPr lang="en-US" sz="1600" b="1" dirty="0"/>
              <a:t>Kirsten </a:t>
            </a:r>
            <a:r>
              <a:rPr lang="en-US" sz="1600" b="1" dirty="0" err="1"/>
              <a:t>Guss</a:t>
            </a:r>
            <a:r>
              <a:rPr lang="en-US" sz="1600" dirty="0"/>
              <a:t>, </a:t>
            </a:r>
            <a:endParaRPr lang="en-US" sz="1600" dirty="0" smtClean="0"/>
          </a:p>
          <a:p>
            <a:pPr algn="ctr"/>
            <a:r>
              <a:rPr lang="en-US" sz="1600" dirty="0" smtClean="0"/>
              <a:t>Co-author</a:t>
            </a:r>
          </a:p>
          <a:p>
            <a:pPr algn="ctr"/>
            <a:r>
              <a:rPr lang="en-US" sz="1600" dirty="0" smtClean="0"/>
              <a:t>Dickinson College</a:t>
            </a:r>
            <a:endParaRPr lang="en-US" sz="1600" dirty="0"/>
          </a:p>
        </p:txBody>
      </p:sp>
      <p:sp>
        <p:nvSpPr>
          <p:cNvPr id="7" name="TextBox 6"/>
          <p:cNvSpPr txBox="1"/>
          <p:nvPr/>
        </p:nvSpPr>
        <p:spPr>
          <a:xfrm>
            <a:off x="5020448" y="5706070"/>
            <a:ext cx="1507721" cy="830997"/>
          </a:xfrm>
          <a:prstGeom prst="rect">
            <a:avLst/>
          </a:prstGeom>
          <a:noFill/>
        </p:spPr>
        <p:txBody>
          <a:bodyPr wrap="none" rtlCol="0">
            <a:spAutoFit/>
          </a:bodyPr>
          <a:lstStyle/>
          <a:p>
            <a:pPr algn="ctr"/>
            <a:r>
              <a:rPr lang="en-US" sz="1600" b="1" dirty="0"/>
              <a:t>Jessica Sawyer, </a:t>
            </a:r>
            <a:endParaRPr lang="en-US" sz="1600" b="1" dirty="0" smtClean="0"/>
          </a:p>
          <a:p>
            <a:pPr algn="ctr"/>
            <a:r>
              <a:rPr lang="en-US" sz="1600" dirty="0"/>
              <a:t>c</a:t>
            </a:r>
            <a:r>
              <a:rPr lang="en-US" sz="1600" dirty="0" smtClean="0"/>
              <a:t>o-author</a:t>
            </a:r>
          </a:p>
          <a:p>
            <a:pPr algn="ctr"/>
            <a:r>
              <a:rPr lang="en-US" sz="1600" dirty="0" smtClean="0"/>
              <a:t>Duke University</a:t>
            </a:r>
            <a:endParaRPr lang="en-US" sz="1600" dirty="0"/>
          </a:p>
        </p:txBody>
      </p:sp>
      <p:pic>
        <p:nvPicPr>
          <p:cNvPr id="59394" name="Picture 2" descr="Profile Image"/>
          <p:cNvPicPr>
            <a:picLocks noChangeAspect="1" noChangeArrowheads="1"/>
          </p:cNvPicPr>
          <p:nvPr/>
        </p:nvPicPr>
        <p:blipFill>
          <a:blip r:embed="rId6" cstate="print"/>
          <a:srcRect/>
          <a:stretch>
            <a:fillRect/>
          </a:stretch>
        </p:blipFill>
        <p:spPr bwMode="auto">
          <a:xfrm>
            <a:off x="381000" y="3276600"/>
            <a:ext cx="1981200" cy="2228850"/>
          </a:xfrm>
          <a:prstGeom prst="rect">
            <a:avLst/>
          </a:prstGeom>
          <a:noFill/>
        </p:spPr>
      </p:pic>
      <p:sp>
        <p:nvSpPr>
          <p:cNvPr id="11" name="TextBox 10"/>
          <p:cNvSpPr txBox="1"/>
          <p:nvPr/>
        </p:nvSpPr>
        <p:spPr>
          <a:xfrm>
            <a:off x="533401" y="5638800"/>
            <a:ext cx="1828799" cy="1077218"/>
          </a:xfrm>
          <a:prstGeom prst="rect">
            <a:avLst/>
          </a:prstGeom>
          <a:noFill/>
        </p:spPr>
        <p:txBody>
          <a:bodyPr wrap="square" rtlCol="0">
            <a:spAutoFit/>
          </a:bodyPr>
          <a:lstStyle/>
          <a:p>
            <a:pPr algn="ctr"/>
            <a:r>
              <a:rPr lang="en-US" sz="1600" b="1" dirty="0" smtClean="0"/>
              <a:t>Cathy Silver Key</a:t>
            </a:r>
            <a:r>
              <a:rPr lang="en-US" sz="1600" dirty="0" smtClean="0"/>
              <a:t>, </a:t>
            </a:r>
          </a:p>
          <a:p>
            <a:pPr algn="ctr"/>
            <a:r>
              <a:rPr lang="en-US" sz="1600" dirty="0" smtClean="0"/>
              <a:t>co-author,</a:t>
            </a:r>
          </a:p>
          <a:p>
            <a:pPr algn="ctr"/>
            <a:r>
              <a:rPr lang="en-US" sz="1600" dirty="0" smtClean="0"/>
              <a:t>North Carolina Central  University</a:t>
            </a:r>
            <a:endParaRPr lang="en-US" sz="1600" dirty="0"/>
          </a:p>
        </p:txBody>
      </p:sp>
    </p:spTree>
    <p:extLst>
      <p:ext uri="{BB962C8B-B14F-4D97-AF65-F5344CB8AC3E}">
        <p14:creationId xmlns:p14="http://schemas.microsoft.com/office/powerpoint/2010/main" val="3055033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Start Lab protocol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62468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Part 2: Why Gene Expression Patterns Matters, Typical Results &amp; Student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11346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610600" cy="1470025"/>
          </a:xfrm>
        </p:spPr>
        <p:txBody>
          <a:bodyPr>
            <a:normAutofit/>
          </a:bodyPr>
          <a:lstStyle/>
          <a:p>
            <a:r>
              <a:rPr lang="en-US" sz="4000" b="1" dirty="0" smtClean="0"/>
              <a:t>How does gene expression shape a fly?</a:t>
            </a:r>
            <a:endParaRPr lang="en-US" sz="4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figure_22_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04800"/>
            <a:ext cx="4597411"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865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table_22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09600"/>
            <a:ext cx="8531225" cy="564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560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zoology.ubc.ca/~bio463/images/flow.jpg"/>
          <p:cNvPicPr>
            <a:picLocks noChangeAspect="1" noChangeArrowheads="1"/>
          </p:cNvPicPr>
          <p:nvPr/>
        </p:nvPicPr>
        <p:blipFill>
          <a:blip r:embed="rId2" cstate="print"/>
          <a:srcRect l="10195" r="43930" b="21039"/>
          <a:stretch>
            <a:fillRect/>
          </a:stretch>
        </p:blipFill>
        <p:spPr bwMode="auto">
          <a:xfrm>
            <a:off x="228600" y="1371600"/>
            <a:ext cx="4114800" cy="5410200"/>
          </a:xfrm>
          <a:prstGeom prst="rect">
            <a:avLst/>
          </a:prstGeom>
          <a:noFill/>
        </p:spPr>
      </p:pic>
      <p:sp>
        <p:nvSpPr>
          <p:cNvPr id="4" name="TextBox 3"/>
          <p:cNvSpPr txBox="1"/>
          <p:nvPr/>
        </p:nvSpPr>
        <p:spPr>
          <a:xfrm>
            <a:off x="4191000" y="1524000"/>
            <a:ext cx="3733800" cy="523220"/>
          </a:xfrm>
          <a:prstGeom prst="rect">
            <a:avLst/>
          </a:prstGeom>
          <a:noFill/>
        </p:spPr>
        <p:txBody>
          <a:bodyPr wrap="square" rtlCol="0">
            <a:spAutoFit/>
          </a:bodyPr>
          <a:lstStyle/>
          <a:p>
            <a:r>
              <a:rPr lang="en-US" sz="2800" b="1" dirty="0" smtClean="0"/>
              <a:t>1. Egg Polarity Genes</a:t>
            </a:r>
            <a:endParaRPr lang="en-US" sz="2800" b="1" dirty="0"/>
          </a:p>
        </p:txBody>
      </p:sp>
      <p:sp>
        <p:nvSpPr>
          <p:cNvPr id="5" name="TextBox 4"/>
          <p:cNvSpPr txBox="1"/>
          <p:nvPr/>
        </p:nvSpPr>
        <p:spPr>
          <a:xfrm>
            <a:off x="4191000" y="2743200"/>
            <a:ext cx="1752600" cy="461665"/>
          </a:xfrm>
          <a:prstGeom prst="rect">
            <a:avLst/>
          </a:prstGeom>
          <a:noFill/>
        </p:spPr>
        <p:txBody>
          <a:bodyPr wrap="square" rtlCol="0">
            <a:spAutoFit/>
          </a:bodyPr>
          <a:lstStyle/>
          <a:p>
            <a:r>
              <a:rPr lang="en-US" sz="2400" dirty="0" smtClean="0"/>
              <a:t>Gap Genes</a:t>
            </a:r>
            <a:endParaRPr lang="en-US" sz="2400" dirty="0"/>
          </a:p>
        </p:txBody>
      </p:sp>
      <p:sp>
        <p:nvSpPr>
          <p:cNvPr id="6" name="TextBox 5"/>
          <p:cNvSpPr txBox="1"/>
          <p:nvPr/>
        </p:nvSpPr>
        <p:spPr>
          <a:xfrm>
            <a:off x="4191000" y="3810000"/>
            <a:ext cx="2133600" cy="461665"/>
          </a:xfrm>
          <a:prstGeom prst="rect">
            <a:avLst/>
          </a:prstGeom>
          <a:noFill/>
        </p:spPr>
        <p:txBody>
          <a:bodyPr wrap="square" rtlCol="0">
            <a:spAutoFit/>
          </a:bodyPr>
          <a:lstStyle/>
          <a:p>
            <a:r>
              <a:rPr lang="en-US" sz="2400" dirty="0" smtClean="0"/>
              <a:t>Pair-rule genes</a:t>
            </a:r>
            <a:endParaRPr lang="en-US" sz="2400" dirty="0"/>
          </a:p>
        </p:txBody>
      </p:sp>
      <p:sp>
        <p:nvSpPr>
          <p:cNvPr id="7" name="TextBox 6"/>
          <p:cNvSpPr txBox="1"/>
          <p:nvPr/>
        </p:nvSpPr>
        <p:spPr>
          <a:xfrm>
            <a:off x="4191000" y="4953000"/>
            <a:ext cx="2438400" cy="830997"/>
          </a:xfrm>
          <a:prstGeom prst="rect">
            <a:avLst/>
          </a:prstGeom>
          <a:noFill/>
        </p:spPr>
        <p:txBody>
          <a:bodyPr wrap="square" rtlCol="0">
            <a:spAutoFit/>
          </a:bodyPr>
          <a:lstStyle/>
          <a:p>
            <a:r>
              <a:rPr lang="en-US" sz="2400" dirty="0" smtClean="0"/>
              <a:t>Segment-polarity</a:t>
            </a:r>
          </a:p>
          <a:p>
            <a:r>
              <a:rPr lang="en-US" sz="2400" dirty="0" smtClean="0"/>
              <a:t> genes</a:t>
            </a:r>
            <a:endParaRPr lang="en-US" sz="2400" dirty="0"/>
          </a:p>
        </p:txBody>
      </p:sp>
      <p:sp>
        <p:nvSpPr>
          <p:cNvPr id="8" name="TextBox 7"/>
          <p:cNvSpPr txBox="1"/>
          <p:nvPr/>
        </p:nvSpPr>
        <p:spPr>
          <a:xfrm>
            <a:off x="4114800" y="6172200"/>
            <a:ext cx="3733800" cy="523220"/>
          </a:xfrm>
          <a:prstGeom prst="rect">
            <a:avLst/>
          </a:prstGeom>
          <a:noFill/>
        </p:spPr>
        <p:txBody>
          <a:bodyPr wrap="square" rtlCol="0">
            <a:spAutoFit/>
          </a:bodyPr>
          <a:lstStyle/>
          <a:p>
            <a:r>
              <a:rPr lang="en-US" sz="2800" b="1" dirty="0" smtClean="0"/>
              <a:t>3. Homeotic genes</a:t>
            </a:r>
            <a:endParaRPr lang="en-US" sz="2800" b="1" dirty="0"/>
          </a:p>
        </p:txBody>
      </p:sp>
      <p:sp>
        <p:nvSpPr>
          <p:cNvPr id="9" name="Right Brace 8"/>
          <p:cNvSpPr/>
          <p:nvPr/>
        </p:nvSpPr>
        <p:spPr>
          <a:xfrm>
            <a:off x="6096000" y="2895600"/>
            <a:ext cx="838200" cy="2895600"/>
          </a:xfrm>
          <a:prstGeom prst="rightBrace">
            <a:avLst>
              <a:gd name="adj1" fmla="val 26067"/>
              <a:gd name="adj2" fmla="val 50684"/>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858000" y="3886200"/>
            <a:ext cx="2286000" cy="1384995"/>
          </a:xfrm>
          <a:prstGeom prst="rect">
            <a:avLst/>
          </a:prstGeom>
          <a:noFill/>
        </p:spPr>
        <p:txBody>
          <a:bodyPr wrap="square" rtlCol="0">
            <a:spAutoFit/>
          </a:bodyPr>
          <a:lstStyle/>
          <a:p>
            <a:pPr algn="ctr"/>
            <a:r>
              <a:rPr lang="en-US" sz="2800" b="1" dirty="0" smtClean="0"/>
              <a:t>2. Segmentation Genes</a:t>
            </a:r>
            <a:endParaRPr lang="en-US" sz="2800" b="1" dirty="0"/>
          </a:p>
        </p:txBody>
      </p:sp>
      <p:sp>
        <p:nvSpPr>
          <p:cNvPr id="2" name="Title 1"/>
          <p:cNvSpPr>
            <a:spLocks noGrp="1"/>
          </p:cNvSpPr>
          <p:nvPr>
            <p:ph type="title"/>
          </p:nvPr>
        </p:nvSpPr>
        <p:spPr/>
        <p:txBody>
          <a:bodyPr/>
          <a:lstStyle/>
          <a:p>
            <a:r>
              <a:rPr lang="en-US" dirty="0" smtClean="0"/>
              <a:t>Cascade of Gene Regulation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3400" y="1223427"/>
            <a:ext cx="1676400" cy="533400"/>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33400" y="2214027"/>
            <a:ext cx="16764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143000" y="2214027"/>
            <a:ext cx="457200" cy="609600"/>
          </a:xfrm>
          <a:prstGeom prst="roundRect">
            <a:avLst/>
          </a:prstGeom>
          <a:solidFill>
            <a:schemeClr val="tx1">
              <a:lumMod val="65000"/>
              <a:lumOff val="3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42457" y="1071027"/>
            <a:ext cx="3791743" cy="646331"/>
          </a:xfrm>
          <a:prstGeom prst="rect">
            <a:avLst/>
          </a:prstGeom>
          <a:noFill/>
        </p:spPr>
        <p:txBody>
          <a:bodyPr wrap="none" rtlCol="0">
            <a:spAutoFit/>
          </a:bodyPr>
          <a:lstStyle/>
          <a:p>
            <a:pPr algn="ctr"/>
            <a:r>
              <a:rPr lang="en-US" sz="2000" b="1" dirty="0" smtClean="0"/>
              <a:t>Maternal gene expression pattern</a:t>
            </a:r>
          </a:p>
          <a:p>
            <a:pPr algn="ctr"/>
            <a:r>
              <a:rPr lang="en-US" sz="1600" dirty="0" smtClean="0"/>
              <a:t>Stages 0-1 </a:t>
            </a:r>
            <a:r>
              <a:rPr lang="en-US" sz="1600" dirty="0" err="1" smtClean="0"/>
              <a:t>eg</a:t>
            </a:r>
            <a:r>
              <a:rPr lang="en-US" sz="1600" dirty="0" smtClean="0"/>
              <a:t>. </a:t>
            </a:r>
            <a:r>
              <a:rPr lang="en-US" sz="1600" b="1" i="1" dirty="0" smtClean="0"/>
              <a:t>Hunchback</a:t>
            </a:r>
            <a:r>
              <a:rPr lang="en-US" sz="1600" b="1" dirty="0" smtClean="0"/>
              <a:t> </a:t>
            </a:r>
            <a:r>
              <a:rPr lang="en-US" sz="1600" dirty="0" smtClean="0"/>
              <a:t> gene expression</a:t>
            </a:r>
            <a:endParaRPr lang="en-US" sz="1600" dirty="0"/>
          </a:p>
        </p:txBody>
      </p:sp>
      <p:sp>
        <p:nvSpPr>
          <p:cNvPr id="6" name="Oval 5"/>
          <p:cNvSpPr/>
          <p:nvPr/>
        </p:nvSpPr>
        <p:spPr>
          <a:xfrm>
            <a:off x="533400" y="3357027"/>
            <a:ext cx="1676400" cy="5334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762000" y="3433227"/>
            <a:ext cx="76200" cy="3810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066800" y="3357027"/>
            <a:ext cx="76200" cy="5334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95400" y="3357027"/>
            <a:ext cx="0" cy="5334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14400" y="3357027"/>
            <a:ext cx="76200" cy="4572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752600" y="3357027"/>
            <a:ext cx="152400" cy="4572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447800" y="3357027"/>
            <a:ext cx="76200" cy="5334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600200" y="3357027"/>
            <a:ext cx="152400" cy="5334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33400" y="4347627"/>
            <a:ext cx="1676400" cy="5334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762000" y="4423827"/>
            <a:ext cx="76200" cy="3810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66800" y="4347627"/>
            <a:ext cx="76200" cy="5334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295400" y="4347627"/>
            <a:ext cx="0" cy="5334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14400" y="4347627"/>
            <a:ext cx="76200" cy="4572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752600" y="4347627"/>
            <a:ext cx="152400" cy="4572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447800" y="4347627"/>
            <a:ext cx="76200" cy="5334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600200" y="4347627"/>
            <a:ext cx="152400" cy="5334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38200" y="4423827"/>
            <a:ext cx="76200" cy="38100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143000" y="4347627"/>
            <a:ext cx="76200" cy="53340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71600" y="4347627"/>
            <a:ext cx="0" cy="53340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90600" y="4347627"/>
            <a:ext cx="76200" cy="45720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1828800" y="4347627"/>
            <a:ext cx="152400" cy="45720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1524000" y="4347627"/>
            <a:ext cx="76200" cy="53340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676400" y="4347627"/>
            <a:ext cx="152400" cy="53340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636871" y="5338227"/>
            <a:ext cx="1572929" cy="609600"/>
          </a:xfrm>
          <a:custGeom>
            <a:avLst/>
            <a:gdLst>
              <a:gd name="connsiteX0" fmla="*/ 1057922 w 3174243"/>
              <a:gd name="connsiteY0" fmla="*/ 72370 h 1223253"/>
              <a:gd name="connsiteX1" fmla="*/ 1057922 w 3174243"/>
              <a:gd name="connsiteY1" fmla="*/ 72370 h 1223253"/>
              <a:gd name="connsiteX2" fmla="*/ 206584 w 3174243"/>
              <a:gd name="connsiteY2" fmla="*/ 119667 h 1223253"/>
              <a:gd name="connsiteX3" fmla="*/ 111991 w 3174243"/>
              <a:gd name="connsiteY3" fmla="*/ 182729 h 1223253"/>
              <a:gd name="connsiteX4" fmla="*/ 80460 w 3174243"/>
              <a:gd name="connsiteY4" fmla="*/ 230025 h 1223253"/>
              <a:gd name="connsiteX5" fmla="*/ 33163 w 3174243"/>
              <a:gd name="connsiteY5" fmla="*/ 277322 h 1223253"/>
              <a:gd name="connsiteX6" fmla="*/ 17398 w 3174243"/>
              <a:gd name="connsiteY6" fmla="*/ 324619 h 1223253"/>
              <a:gd name="connsiteX7" fmla="*/ 33163 w 3174243"/>
              <a:gd name="connsiteY7" fmla="*/ 734522 h 1223253"/>
              <a:gd name="connsiteX8" fmla="*/ 127757 w 3174243"/>
              <a:gd name="connsiteY8" fmla="*/ 766053 h 1223253"/>
              <a:gd name="connsiteX9" fmla="*/ 175053 w 3174243"/>
              <a:gd name="connsiteY9" fmla="*/ 718756 h 1223253"/>
              <a:gd name="connsiteX10" fmla="*/ 269646 w 3174243"/>
              <a:gd name="connsiteY10" fmla="*/ 655694 h 1223253"/>
              <a:gd name="connsiteX11" fmla="*/ 301177 w 3174243"/>
              <a:gd name="connsiteY11" fmla="*/ 608398 h 1223253"/>
              <a:gd name="connsiteX12" fmla="*/ 332708 w 3174243"/>
              <a:gd name="connsiteY12" fmla="*/ 498039 h 1223253"/>
              <a:gd name="connsiteX13" fmla="*/ 348474 w 3174243"/>
              <a:gd name="connsiteY13" fmla="*/ 797584 h 1223253"/>
              <a:gd name="connsiteX14" fmla="*/ 395770 w 3174243"/>
              <a:gd name="connsiteY14" fmla="*/ 1049832 h 1223253"/>
              <a:gd name="connsiteX15" fmla="*/ 443067 w 3174243"/>
              <a:gd name="connsiteY15" fmla="*/ 1081363 h 1223253"/>
              <a:gd name="connsiteX16" fmla="*/ 490363 w 3174243"/>
              <a:gd name="connsiteY16" fmla="*/ 1097129 h 1223253"/>
              <a:gd name="connsiteX17" fmla="*/ 616488 w 3174243"/>
              <a:gd name="connsiteY17" fmla="*/ 1144425 h 1223253"/>
              <a:gd name="connsiteX18" fmla="*/ 837205 w 3174243"/>
              <a:gd name="connsiteY18" fmla="*/ 1175956 h 1223253"/>
              <a:gd name="connsiteX19" fmla="*/ 916032 w 3174243"/>
              <a:gd name="connsiteY19" fmla="*/ 1191722 h 1223253"/>
              <a:gd name="connsiteX20" fmla="*/ 963329 w 3174243"/>
              <a:gd name="connsiteY20" fmla="*/ 1207487 h 1223253"/>
              <a:gd name="connsiteX21" fmla="*/ 1735839 w 3174243"/>
              <a:gd name="connsiteY21" fmla="*/ 1223253 h 1223253"/>
              <a:gd name="connsiteX22" fmla="*/ 2508350 w 3174243"/>
              <a:gd name="connsiteY22" fmla="*/ 1191722 h 1223253"/>
              <a:gd name="connsiteX23" fmla="*/ 2666005 w 3174243"/>
              <a:gd name="connsiteY23" fmla="*/ 1175956 h 1223253"/>
              <a:gd name="connsiteX24" fmla="*/ 2792129 w 3174243"/>
              <a:gd name="connsiteY24" fmla="*/ 1144425 h 1223253"/>
              <a:gd name="connsiteX25" fmla="*/ 2949784 w 3174243"/>
              <a:gd name="connsiteY25" fmla="*/ 1112894 h 1223253"/>
              <a:gd name="connsiteX26" fmla="*/ 3012846 w 3174243"/>
              <a:gd name="connsiteY26" fmla="*/ 1097129 h 1223253"/>
              <a:gd name="connsiteX27" fmla="*/ 3138970 w 3174243"/>
              <a:gd name="connsiteY27" fmla="*/ 1065598 h 1223253"/>
              <a:gd name="connsiteX28" fmla="*/ 3170501 w 3174243"/>
              <a:gd name="connsiteY28" fmla="*/ 797584 h 1223253"/>
              <a:gd name="connsiteX29" fmla="*/ 3154736 w 3174243"/>
              <a:gd name="connsiteY29" fmla="*/ 293087 h 1223253"/>
              <a:gd name="connsiteX30" fmla="*/ 3123205 w 3174243"/>
              <a:gd name="connsiteY30" fmla="*/ 245791 h 1223253"/>
              <a:gd name="connsiteX31" fmla="*/ 3075908 w 3174243"/>
              <a:gd name="connsiteY31" fmla="*/ 214260 h 1223253"/>
              <a:gd name="connsiteX32" fmla="*/ 3044377 w 3174243"/>
              <a:gd name="connsiteY32" fmla="*/ 166963 h 1223253"/>
              <a:gd name="connsiteX33" fmla="*/ 2949784 w 3174243"/>
              <a:gd name="connsiteY33" fmla="*/ 135432 h 1223253"/>
              <a:gd name="connsiteX34" fmla="*/ 2476819 w 3174243"/>
              <a:gd name="connsiteY34" fmla="*/ 119667 h 1223253"/>
              <a:gd name="connsiteX35" fmla="*/ 2350695 w 3174243"/>
              <a:gd name="connsiteY35" fmla="*/ 103901 h 1223253"/>
              <a:gd name="connsiteX36" fmla="*/ 1168281 w 3174243"/>
              <a:gd name="connsiteY36" fmla="*/ 135432 h 1223253"/>
              <a:gd name="connsiteX37" fmla="*/ 1152515 w 3174243"/>
              <a:gd name="connsiteY37" fmla="*/ 182729 h 1223253"/>
              <a:gd name="connsiteX38" fmla="*/ 1136750 w 3174243"/>
              <a:gd name="connsiteY38" fmla="*/ 340384 h 1223253"/>
              <a:gd name="connsiteX39" fmla="*/ 1184046 w 3174243"/>
              <a:gd name="connsiteY39" fmla="*/ 356150 h 1223253"/>
              <a:gd name="connsiteX40" fmla="*/ 1278639 w 3174243"/>
              <a:gd name="connsiteY40" fmla="*/ 371915 h 1223253"/>
              <a:gd name="connsiteX41" fmla="*/ 1657012 w 3174243"/>
              <a:gd name="connsiteY41" fmla="*/ 356150 h 1223253"/>
              <a:gd name="connsiteX42" fmla="*/ 1861963 w 3174243"/>
              <a:gd name="connsiteY42" fmla="*/ 371915 h 1223253"/>
              <a:gd name="connsiteX43" fmla="*/ 1798901 w 3174243"/>
              <a:gd name="connsiteY43" fmla="*/ 545336 h 1223253"/>
              <a:gd name="connsiteX44" fmla="*/ 1704308 w 3174243"/>
              <a:gd name="connsiteY44" fmla="*/ 561101 h 1223253"/>
              <a:gd name="connsiteX45" fmla="*/ 1262874 w 3174243"/>
              <a:gd name="connsiteY45" fmla="*/ 545336 h 1223253"/>
              <a:gd name="connsiteX46" fmla="*/ 1168281 w 3174243"/>
              <a:gd name="connsiteY46" fmla="*/ 498039 h 1223253"/>
              <a:gd name="connsiteX47" fmla="*/ 1120984 w 3174243"/>
              <a:gd name="connsiteY47" fmla="*/ 482274 h 1223253"/>
              <a:gd name="connsiteX48" fmla="*/ 1073688 w 3174243"/>
              <a:gd name="connsiteY48" fmla="*/ 450743 h 1223253"/>
              <a:gd name="connsiteX49" fmla="*/ 1026391 w 3174243"/>
              <a:gd name="connsiteY49" fmla="*/ 434977 h 1223253"/>
              <a:gd name="connsiteX50" fmla="*/ 1010626 w 3174243"/>
              <a:gd name="connsiteY50" fmla="*/ 387681 h 1223253"/>
              <a:gd name="connsiteX51" fmla="*/ 963329 w 3174243"/>
              <a:gd name="connsiteY51" fmla="*/ 293087 h 1223253"/>
              <a:gd name="connsiteX52" fmla="*/ 979095 w 3174243"/>
              <a:gd name="connsiteY52" fmla="*/ 245791 h 1223253"/>
              <a:gd name="connsiteX53" fmla="*/ 1010626 w 3174243"/>
              <a:gd name="connsiteY53" fmla="*/ 198494 h 1223253"/>
              <a:gd name="connsiteX54" fmla="*/ 1026391 w 3174243"/>
              <a:gd name="connsiteY54" fmla="*/ 9308 h 1223253"/>
              <a:gd name="connsiteX55" fmla="*/ 1057922 w 3174243"/>
              <a:gd name="connsiteY55" fmla="*/ 72370 h 122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74243" h="1223253">
                <a:moveTo>
                  <a:pt x="1057922" y="72370"/>
                </a:moveTo>
                <a:lnTo>
                  <a:pt x="1057922" y="72370"/>
                </a:lnTo>
                <a:cubicBezTo>
                  <a:pt x="590347" y="176275"/>
                  <a:pt x="1427184" y="0"/>
                  <a:pt x="206584" y="119667"/>
                </a:cubicBezTo>
                <a:cubicBezTo>
                  <a:pt x="168869" y="123365"/>
                  <a:pt x="111991" y="182729"/>
                  <a:pt x="111991" y="182729"/>
                </a:cubicBezTo>
                <a:cubicBezTo>
                  <a:pt x="101481" y="198494"/>
                  <a:pt x="92590" y="215469"/>
                  <a:pt x="80460" y="230025"/>
                </a:cubicBezTo>
                <a:cubicBezTo>
                  <a:pt x="66186" y="247153"/>
                  <a:pt x="45531" y="258771"/>
                  <a:pt x="33163" y="277322"/>
                </a:cubicBezTo>
                <a:cubicBezTo>
                  <a:pt x="23945" y="291149"/>
                  <a:pt x="22653" y="308853"/>
                  <a:pt x="17398" y="324619"/>
                </a:cubicBezTo>
                <a:cubicBezTo>
                  <a:pt x="22653" y="461253"/>
                  <a:pt x="0" y="601869"/>
                  <a:pt x="33163" y="734522"/>
                </a:cubicBezTo>
                <a:cubicBezTo>
                  <a:pt x="41224" y="766767"/>
                  <a:pt x="127757" y="766053"/>
                  <a:pt x="127757" y="766053"/>
                </a:cubicBezTo>
                <a:cubicBezTo>
                  <a:pt x="143522" y="750287"/>
                  <a:pt x="157454" y="732444"/>
                  <a:pt x="175053" y="718756"/>
                </a:cubicBezTo>
                <a:cubicBezTo>
                  <a:pt x="204966" y="695490"/>
                  <a:pt x="269646" y="655694"/>
                  <a:pt x="269646" y="655694"/>
                </a:cubicBezTo>
                <a:cubicBezTo>
                  <a:pt x="280156" y="639929"/>
                  <a:pt x="299462" y="627268"/>
                  <a:pt x="301177" y="608398"/>
                </a:cubicBezTo>
                <a:cubicBezTo>
                  <a:pt x="313237" y="475746"/>
                  <a:pt x="233496" y="464969"/>
                  <a:pt x="332708" y="498039"/>
                </a:cubicBezTo>
                <a:cubicBezTo>
                  <a:pt x="337963" y="597887"/>
                  <a:pt x="342237" y="697792"/>
                  <a:pt x="348474" y="797584"/>
                </a:cubicBezTo>
                <a:cubicBezTo>
                  <a:pt x="353867" y="883869"/>
                  <a:pt x="329501" y="983564"/>
                  <a:pt x="395770" y="1049832"/>
                </a:cubicBezTo>
                <a:cubicBezTo>
                  <a:pt x="409168" y="1063230"/>
                  <a:pt x="426120" y="1072889"/>
                  <a:pt x="443067" y="1081363"/>
                </a:cubicBezTo>
                <a:cubicBezTo>
                  <a:pt x="457931" y="1088795"/>
                  <a:pt x="474598" y="1091874"/>
                  <a:pt x="490363" y="1097129"/>
                </a:cubicBezTo>
                <a:cubicBezTo>
                  <a:pt x="543088" y="1149852"/>
                  <a:pt x="510267" y="1129251"/>
                  <a:pt x="616488" y="1144425"/>
                </a:cubicBezTo>
                <a:cubicBezTo>
                  <a:pt x="776334" y="1167260"/>
                  <a:pt x="699309" y="1150884"/>
                  <a:pt x="837205" y="1175956"/>
                </a:cubicBezTo>
                <a:cubicBezTo>
                  <a:pt x="863569" y="1180749"/>
                  <a:pt x="890036" y="1185223"/>
                  <a:pt x="916032" y="1191722"/>
                </a:cubicBezTo>
                <a:cubicBezTo>
                  <a:pt x="932154" y="1195753"/>
                  <a:pt x="946723" y="1206848"/>
                  <a:pt x="963329" y="1207487"/>
                </a:cubicBezTo>
                <a:cubicBezTo>
                  <a:pt x="1220696" y="1217386"/>
                  <a:pt x="1478336" y="1217998"/>
                  <a:pt x="1735839" y="1223253"/>
                </a:cubicBezTo>
                <a:cubicBezTo>
                  <a:pt x="2142079" y="1211646"/>
                  <a:pt x="2191995" y="1218085"/>
                  <a:pt x="2508350" y="1191722"/>
                </a:cubicBezTo>
                <a:cubicBezTo>
                  <a:pt x="2560981" y="1187336"/>
                  <a:pt x="2613655" y="1182936"/>
                  <a:pt x="2666005" y="1175956"/>
                </a:cubicBezTo>
                <a:cubicBezTo>
                  <a:pt x="2819477" y="1155493"/>
                  <a:pt x="2683224" y="1169557"/>
                  <a:pt x="2792129" y="1144425"/>
                </a:cubicBezTo>
                <a:cubicBezTo>
                  <a:pt x="2844349" y="1132374"/>
                  <a:pt x="2897792" y="1125892"/>
                  <a:pt x="2949784" y="1112894"/>
                </a:cubicBezTo>
                <a:cubicBezTo>
                  <a:pt x="2970805" y="1107639"/>
                  <a:pt x="2991694" y="1101829"/>
                  <a:pt x="3012846" y="1097129"/>
                </a:cubicBezTo>
                <a:cubicBezTo>
                  <a:pt x="3126990" y="1071764"/>
                  <a:pt x="3054457" y="1093768"/>
                  <a:pt x="3138970" y="1065598"/>
                </a:cubicBezTo>
                <a:cubicBezTo>
                  <a:pt x="3174243" y="959782"/>
                  <a:pt x="3170501" y="984031"/>
                  <a:pt x="3170501" y="797584"/>
                </a:cubicBezTo>
                <a:cubicBezTo>
                  <a:pt x="3170501" y="629336"/>
                  <a:pt x="3169104" y="460720"/>
                  <a:pt x="3154736" y="293087"/>
                </a:cubicBezTo>
                <a:cubicBezTo>
                  <a:pt x="3153118" y="274209"/>
                  <a:pt x="3136603" y="259189"/>
                  <a:pt x="3123205" y="245791"/>
                </a:cubicBezTo>
                <a:cubicBezTo>
                  <a:pt x="3109807" y="232393"/>
                  <a:pt x="3091674" y="224770"/>
                  <a:pt x="3075908" y="214260"/>
                </a:cubicBezTo>
                <a:cubicBezTo>
                  <a:pt x="3065398" y="198494"/>
                  <a:pt x="3060445" y="177005"/>
                  <a:pt x="3044377" y="166963"/>
                </a:cubicBezTo>
                <a:cubicBezTo>
                  <a:pt x="3016192" y="149348"/>
                  <a:pt x="2983002" y="136539"/>
                  <a:pt x="2949784" y="135432"/>
                </a:cubicBezTo>
                <a:lnTo>
                  <a:pt x="2476819" y="119667"/>
                </a:lnTo>
                <a:cubicBezTo>
                  <a:pt x="2434778" y="114412"/>
                  <a:pt x="2393064" y="103901"/>
                  <a:pt x="2350695" y="103901"/>
                </a:cubicBezTo>
                <a:cubicBezTo>
                  <a:pt x="1611403" y="103901"/>
                  <a:pt x="1655285" y="104995"/>
                  <a:pt x="1168281" y="135432"/>
                </a:cubicBezTo>
                <a:cubicBezTo>
                  <a:pt x="1163026" y="151198"/>
                  <a:pt x="1159947" y="167865"/>
                  <a:pt x="1152515" y="182729"/>
                </a:cubicBezTo>
                <a:cubicBezTo>
                  <a:pt x="1118645" y="250467"/>
                  <a:pt x="1082465" y="231814"/>
                  <a:pt x="1136750" y="340384"/>
                </a:cubicBezTo>
                <a:cubicBezTo>
                  <a:pt x="1144182" y="355248"/>
                  <a:pt x="1167824" y="352545"/>
                  <a:pt x="1184046" y="356150"/>
                </a:cubicBezTo>
                <a:cubicBezTo>
                  <a:pt x="1215251" y="363084"/>
                  <a:pt x="1247108" y="366660"/>
                  <a:pt x="1278639" y="371915"/>
                </a:cubicBezTo>
                <a:cubicBezTo>
                  <a:pt x="1404763" y="366660"/>
                  <a:pt x="1530778" y="356150"/>
                  <a:pt x="1657012" y="356150"/>
                </a:cubicBezTo>
                <a:cubicBezTo>
                  <a:pt x="1725531" y="356150"/>
                  <a:pt x="1807148" y="330804"/>
                  <a:pt x="1861963" y="371915"/>
                </a:cubicBezTo>
                <a:cubicBezTo>
                  <a:pt x="1910900" y="408618"/>
                  <a:pt x="1840653" y="526780"/>
                  <a:pt x="1798901" y="545336"/>
                </a:cubicBezTo>
                <a:cubicBezTo>
                  <a:pt x="1769690" y="558319"/>
                  <a:pt x="1735839" y="555846"/>
                  <a:pt x="1704308" y="561101"/>
                </a:cubicBezTo>
                <a:cubicBezTo>
                  <a:pt x="1557163" y="555846"/>
                  <a:pt x="1409807" y="554816"/>
                  <a:pt x="1262874" y="545336"/>
                </a:cubicBezTo>
                <a:cubicBezTo>
                  <a:pt x="1217376" y="542401"/>
                  <a:pt x="1206859" y="517328"/>
                  <a:pt x="1168281" y="498039"/>
                </a:cubicBezTo>
                <a:cubicBezTo>
                  <a:pt x="1153417" y="490607"/>
                  <a:pt x="1136750" y="487529"/>
                  <a:pt x="1120984" y="482274"/>
                </a:cubicBezTo>
                <a:cubicBezTo>
                  <a:pt x="1105219" y="471764"/>
                  <a:pt x="1090635" y="459217"/>
                  <a:pt x="1073688" y="450743"/>
                </a:cubicBezTo>
                <a:cubicBezTo>
                  <a:pt x="1058824" y="443311"/>
                  <a:pt x="1038142" y="446728"/>
                  <a:pt x="1026391" y="434977"/>
                </a:cubicBezTo>
                <a:cubicBezTo>
                  <a:pt x="1014640" y="423226"/>
                  <a:pt x="1018058" y="402545"/>
                  <a:pt x="1010626" y="387681"/>
                </a:cubicBezTo>
                <a:cubicBezTo>
                  <a:pt x="949500" y="265428"/>
                  <a:pt x="1002958" y="411973"/>
                  <a:pt x="963329" y="293087"/>
                </a:cubicBezTo>
                <a:cubicBezTo>
                  <a:pt x="968584" y="277322"/>
                  <a:pt x="971663" y="260655"/>
                  <a:pt x="979095" y="245791"/>
                </a:cubicBezTo>
                <a:cubicBezTo>
                  <a:pt x="987569" y="228844"/>
                  <a:pt x="1005641" y="216774"/>
                  <a:pt x="1010626" y="198494"/>
                </a:cubicBezTo>
                <a:cubicBezTo>
                  <a:pt x="1028998" y="131128"/>
                  <a:pt x="1026391" y="75238"/>
                  <a:pt x="1026391" y="9308"/>
                </a:cubicBezTo>
                <a:lnTo>
                  <a:pt x="1057922" y="7237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H="1">
            <a:off x="1066800" y="5756144"/>
            <a:ext cx="27959" cy="1916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219200" y="5756144"/>
            <a:ext cx="27959" cy="1916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371600" y="5679944"/>
            <a:ext cx="1" cy="2678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24000" y="5679944"/>
            <a:ext cx="1" cy="2678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752600" y="5719227"/>
            <a:ext cx="7620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905000" y="5719227"/>
            <a:ext cx="7620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057400" y="5643027"/>
            <a:ext cx="7620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76400" y="5643027"/>
            <a:ext cx="0" cy="3048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343642" y="5414427"/>
            <a:ext cx="27958" cy="1154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496042" y="5414427"/>
            <a:ext cx="27958" cy="1154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648442" y="5414427"/>
            <a:ext cx="27958" cy="1154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800842" y="5414427"/>
            <a:ext cx="27958" cy="1524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953242" y="5414427"/>
            <a:ext cx="27958" cy="1524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105642" y="5414427"/>
            <a:ext cx="27958" cy="1524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133600" y="5583299"/>
            <a:ext cx="74346" cy="59728"/>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796605" y="2061627"/>
            <a:ext cx="4653903" cy="646331"/>
          </a:xfrm>
          <a:prstGeom prst="rect">
            <a:avLst/>
          </a:prstGeom>
          <a:noFill/>
        </p:spPr>
        <p:txBody>
          <a:bodyPr wrap="none" rtlCol="0">
            <a:spAutoFit/>
          </a:bodyPr>
          <a:lstStyle/>
          <a:p>
            <a:pPr algn="ctr"/>
            <a:r>
              <a:rPr lang="en-US" sz="2000" b="1" dirty="0" smtClean="0"/>
              <a:t>Gap gene expression pattern</a:t>
            </a:r>
          </a:p>
          <a:p>
            <a:pPr algn="ctr"/>
            <a:r>
              <a:rPr lang="en-US" sz="1600" dirty="0" smtClean="0"/>
              <a:t>Stages 4-6 </a:t>
            </a:r>
            <a:r>
              <a:rPr lang="en-US" sz="1600" dirty="0" err="1" smtClean="0"/>
              <a:t>eg</a:t>
            </a:r>
            <a:r>
              <a:rPr lang="en-US" sz="1600" dirty="0" smtClean="0"/>
              <a:t>. </a:t>
            </a:r>
            <a:r>
              <a:rPr lang="en-US" sz="1600" b="1" i="1" dirty="0" smtClean="0"/>
              <a:t>Hunchback</a:t>
            </a:r>
            <a:r>
              <a:rPr lang="en-US" sz="1600" dirty="0" smtClean="0"/>
              <a:t>  &amp; </a:t>
            </a:r>
            <a:r>
              <a:rPr lang="en-US" sz="1600" b="1" i="1" dirty="0" err="1" smtClean="0"/>
              <a:t>Krüppel</a:t>
            </a:r>
            <a:r>
              <a:rPr lang="en-US" sz="1600" dirty="0" smtClean="0"/>
              <a:t> gene expression</a:t>
            </a:r>
            <a:endParaRPr lang="en-US" sz="1600" dirty="0"/>
          </a:p>
        </p:txBody>
      </p:sp>
      <p:sp>
        <p:nvSpPr>
          <p:cNvPr id="78" name="TextBox 77"/>
          <p:cNvSpPr txBox="1"/>
          <p:nvPr/>
        </p:nvSpPr>
        <p:spPr>
          <a:xfrm>
            <a:off x="2757027" y="3128427"/>
            <a:ext cx="4939173" cy="646331"/>
          </a:xfrm>
          <a:prstGeom prst="rect">
            <a:avLst/>
          </a:prstGeom>
          <a:noFill/>
        </p:spPr>
        <p:txBody>
          <a:bodyPr wrap="none" rtlCol="0">
            <a:spAutoFit/>
          </a:bodyPr>
          <a:lstStyle/>
          <a:p>
            <a:pPr algn="ctr"/>
            <a:r>
              <a:rPr lang="en-US" sz="2000" b="1" dirty="0" smtClean="0"/>
              <a:t>Pair-Rule gene expression pattern</a:t>
            </a:r>
          </a:p>
          <a:p>
            <a:pPr algn="ctr"/>
            <a:r>
              <a:rPr lang="en-US" sz="1600" dirty="0" smtClean="0"/>
              <a:t>Stages 4-8 </a:t>
            </a:r>
            <a:r>
              <a:rPr lang="en-US" sz="1600" dirty="0" err="1" smtClean="0"/>
              <a:t>eg</a:t>
            </a:r>
            <a:r>
              <a:rPr lang="en-US" sz="1600" dirty="0" smtClean="0"/>
              <a:t>. </a:t>
            </a:r>
            <a:r>
              <a:rPr lang="en-US" sz="1600" b="1" i="1" dirty="0" err="1" smtClean="0"/>
              <a:t>fushi</a:t>
            </a:r>
            <a:r>
              <a:rPr lang="en-US" sz="1600" b="1" i="1" dirty="0" smtClean="0"/>
              <a:t> </a:t>
            </a:r>
            <a:r>
              <a:rPr lang="en-US" sz="1600" b="1" i="1" dirty="0" err="1" smtClean="0"/>
              <a:t>tarazu</a:t>
            </a:r>
            <a:r>
              <a:rPr lang="en-US" sz="1600" i="1" dirty="0" smtClean="0"/>
              <a:t>, even-skipped </a:t>
            </a:r>
            <a:r>
              <a:rPr lang="en-US" sz="1600" dirty="0" smtClean="0"/>
              <a:t>gene expression</a:t>
            </a:r>
            <a:endParaRPr lang="en-US" sz="1600" dirty="0"/>
          </a:p>
        </p:txBody>
      </p:sp>
      <p:sp>
        <p:nvSpPr>
          <p:cNvPr id="79" name="TextBox 78"/>
          <p:cNvSpPr txBox="1"/>
          <p:nvPr/>
        </p:nvSpPr>
        <p:spPr>
          <a:xfrm>
            <a:off x="2286000" y="4275654"/>
            <a:ext cx="6779581" cy="1138773"/>
          </a:xfrm>
          <a:prstGeom prst="rect">
            <a:avLst/>
          </a:prstGeom>
          <a:noFill/>
        </p:spPr>
        <p:txBody>
          <a:bodyPr wrap="square" rtlCol="0">
            <a:spAutoFit/>
          </a:bodyPr>
          <a:lstStyle/>
          <a:p>
            <a:pPr algn="ctr"/>
            <a:r>
              <a:rPr lang="en-US" sz="2000" b="1" dirty="0" smtClean="0"/>
              <a:t>Segment Polarity gene expression pattern</a:t>
            </a:r>
          </a:p>
          <a:p>
            <a:pPr algn="ctr"/>
            <a:r>
              <a:rPr lang="en-US" sz="1600" dirty="0" smtClean="0"/>
              <a:t>Stages 5-11 </a:t>
            </a:r>
            <a:r>
              <a:rPr lang="en-US" sz="1600" dirty="0" err="1" smtClean="0"/>
              <a:t>eg</a:t>
            </a:r>
            <a:r>
              <a:rPr lang="en-US" sz="1600" dirty="0" smtClean="0"/>
              <a:t> .</a:t>
            </a:r>
            <a:r>
              <a:rPr lang="en-US" sz="1600" b="1" i="1" dirty="0" smtClean="0"/>
              <a:t> wingless </a:t>
            </a:r>
            <a:r>
              <a:rPr lang="en-US" sz="1600" dirty="0" smtClean="0"/>
              <a:t>gene expression</a:t>
            </a:r>
          </a:p>
          <a:p>
            <a:pPr algn="ctr"/>
            <a:r>
              <a:rPr lang="en-US" sz="1600" dirty="0" smtClean="0"/>
              <a:t>Note: stages 8-11 germ band (from posterior) is elongating (see Appendix A for pictures)</a:t>
            </a:r>
            <a:endParaRPr lang="en-US" sz="1600" dirty="0"/>
          </a:p>
        </p:txBody>
      </p:sp>
      <p:sp>
        <p:nvSpPr>
          <p:cNvPr id="80" name="TextBox 79"/>
          <p:cNvSpPr txBox="1"/>
          <p:nvPr/>
        </p:nvSpPr>
        <p:spPr>
          <a:xfrm>
            <a:off x="2438400" y="5643027"/>
            <a:ext cx="5943600" cy="1138773"/>
          </a:xfrm>
          <a:prstGeom prst="rect">
            <a:avLst/>
          </a:prstGeom>
          <a:noFill/>
        </p:spPr>
        <p:txBody>
          <a:bodyPr wrap="square" rtlCol="0">
            <a:spAutoFit/>
          </a:bodyPr>
          <a:lstStyle/>
          <a:p>
            <a:pPr algn="ctr"/>
            <a:r>
              <a:rPr lang="en-US" sz="2000" b="1" dirty="0" err="1" smtClean="0"/>
              <a:t>Homeotic</a:t>
            </a:r>
            <a:r>
              <a:rPr lang="en-US" sz="2000" b="1" dirty="0" smtClean="0"/>
              <a:t> gene expression pattern</a:t>
            </a:r>
          </a:p>
          <a:p>
            <a:pPr algn="ctr"/>
            <a:r>
              <a:rPr lang="en-US" sz="1600" dirty="0" smtClean="0"/>
              <a:t>Stages 4-8 </a:t>
            </a:r>
            <a:r>
              <a:rPr lang="en-US" sz="1600" dirty="0" err="1" smtClean="0"/>
              <a:t>eg</a:t>
            </a:r>
            <a:r>
              <a:rPr lang="en-US" sz="1600" dirty="0" smtClean="0"/>
              <a:t>. </a:t>
            </a:r>
            <a:r>
              <a:rPr lang="en-US" sz="1600" i="1" dirty="0" err="1" smtClean="0"/>
              <a:t>Dfd</a:t>
            </a:r>
            <a:r>
              <a:rPr lang="en-US" sz="1600" i="1" dirty="0" smtClean="0"/>
              <a:t> (gap early stages, anterior later stages), </a:t>
            </a:r>
            <a:r>
              <a:rPr lang="en-US" sz="1600" i="1" dirty="0" err="1" smtClean="0"/>
              <a:t>AbdA</a:t>
            </a:r>
            <a:r>
              <a:rPr lang="en-US" sz="1600" i="1" dirty="0" smtClean="0"/>
              <a:t> &amp; </a:t>
            </a:r>
            <a:r>
              <a:rPr lang="en-US" sz="1600" i="1" dirty="0" err="1" smtClean="0"/>
              <a:t>Ubx</a:t>
            </a:r>
            <a:r>
              <a:rPr lang="en-US" sz="1600" i="1" dirty="0" smtClean="0"/>
              <a:t> (gap earlier stages, mid to posterior in </a:t>
            </a:r>
            <a:r>
              <a:rPr lang="en-US" sz="1600" i="1" dirty="0" err="1" smtClean="0"/>
              <a:t>germband</a:t>
            </a:r>
            <a:r>
              <a:rPr lang="en-US" sz="1600" i="1" dirty="0" smtClean="0"/>
              <a:t> retraction through stage 12)</a:t>
            </a:r>
            <a:endParaRPr lang="en-US" sz="1600" dirty="0"/>
          </a:p>
        </p:txBody>
      </p:sp>
      <p:cxnSp>
        <p:nvCxnSpPr>
          <p:cNvPr id="82" name="Straight Arrow Connector 81"/>
          <p:cNvCxnSpPr/>
          <p:nvPr/>
        </p:nvCxnSpPr>
        <p:spPr>
          <a:xfrm>
            <a:off x="1371600" y="1833027"/>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1371600" y="2976027"/>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371600" y="3966627"/>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371600" y="4957227"/>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itle 52"/>
          <p:cNvSpPr>
            <a:spLocks noGrp="1"/>
          </p:cNvSpPr>
          <p:nvPr>
            <p:ph type="title"/>
          </p:nvPr>
        </p:nvSpPr>
        <p:spPr>
          <a:xfrm>
            <a:off x="533400" y="0"/>
            <a:ext cx="8229600" cy="1143000"/>
          </a:xfrm>
        </p:spPr>
        <p:txBody>
          <a:bodyPr>
            <a:normAutofit/>
          </a:bodyPr>
          <a:lstStyle/>
          <a:p>
            <a:r>
              <a:rPr lang="en-US" sz="3200" b="1" i="1" dirty="0" smtClean="0"/>
              <a:t>Drosophila </a:t>
            </a:r>
            <a:r>
              <a:rPr lang="en-US" sz="3200" b="1" dirty="0" smtClean="0"/>
              <a:t>Enhancers in this lab:</a:t>
            </a:r>
            <a:br>
              <a:rPr lang="en-US" sz="3200" b="1" dirty="0" smtClean="0"/>
            </a:br>
            <a:r>
              <a:rPr lang="en-US" sz="3200" b="1" dirty="0" smtClean="0"/>
              <a:t>Gene Expression Correlated to Embryonic Stage</a:t>
            </a:r>
            <a:endParaRPr lang="en-US" sz="32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362075"/>
          </a:xfrm>
        </p:spPr>
        <p:txBody>
          <a:bodyPr>
            <a:normAutofit/>
          </a:bodyPr>
          <a:lstStyle/>
          <a:p>
            <a:r>
              <a:rPr lang="en-US" u="sng" dirty="0" smtClean="0"/>
              <a:t>EGG POLARITY GENES</a:t>
            </a:r>
            <a:r>
              <a:rPr lang="en-US" dirty="0" smtClean="0"/>
              <a:t>: </a:t>
            </a:r>
            <a:br>
              <a:rPr lang="en-US" dirty="0" smtClean="0"/>
            </a:br>
            <a:r>
              <a:rPr lang="en-US" dirty="0" smtClean="0">
                <a:latin typeface="+mn-lt"/>
              </a:rPr>
              <a:t>Define Major BODY AXES</a:t>
            </a:r>
            <a:r>
              <a:rPr lang="en-US" dirty="0" smtClean="0"/>
              <a:t>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590800"/>
            <a:ext cx="5486400" cy="258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3505200"/>
            <a:ext cx="1072730" cy="584775"/>
          </a:xfrm>
          <a:prstGeom prst="rect">
            <a:avLst/>
          </a:prstGeom>
          <a:noFill/>
        </p:spPr>
        <p:txBody>
          <a:bodyPr wrap="none" rtlCol="0">
            <a:spAutoFit/>
          </a:bodyPr>
          <a:lstStyle/>
          <a:p>
            <a:r>
              <a:rPr lang="en-US" sz="3200" b="1" dirty="0" smtClean="0">
                <a:solidFill>
                  <a:srgbClr val="FF0000"/>
                </a:solidFill>
              </a:rPr>
              <a:t>Head</a:t>
            </a:r>
            <a:endParaRPr lang="en-US" sz="3200" b="1" dirty="0">
              <a:solidFill>
                <a:srgbClr val="FF0000"/>
              </a:solidFill>
            </a:endParaRPr>
          </a:p>
        </p:txBody>
      </p:sp>
      <p:sp>
        <p:nvSpPr>
          <p:cNvPr id="6" name="TextBox 5"/>
          <p:cNvSpPr txBox="1"/>
          <p:nvPr/>
        </p:nvSpPr>
        <p:spPr>
          <a:xfrm>
            <a:off x="7086600" y="3581400"/>
            <a:ext cx="1532214" cy="584775"/>
          </a:xfrm>
          <a:prstGeom prst="rect">
            <a:avLst/>
          </a:prstGeom>
          <a:noFill/>
        </p:spPr>
        <p:txBody>
          <a:bodyPr wrap="none" rtlCol="0">
            <a:spAutoFit/>
          </a:bodyPr>
          <a:lstStyle/>
          <a:p>
            <a:r>
              <a:rPr lang="en-US" sz="3200" b="1" dirty="0" smtClean="0">
                <a:solidFill>
                  <a:srgbClr val="FF0000"/>
                </a:solidFill>
              </a:rPr>
              <a:t>Tail-end</a:t>
            </a:r>
            <a:endParaRPr lang="en-US" sz="3200" b="1" dirty="0">
              <a:solidFill>
                <a:srgbClr val="FF0000"/>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113" y="5171162"/>
            <a:ext cx="25622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931" y="5248087"/>
            <a:ext cx="25336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222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Expression Pattern</a:t>
            </a:r>
            <a:endParaRPr lang="en-US" b="1" dirty="0"/>
          </a:p>
        </p:txBody>
      </p:sp>
      <p:pic>
        <p:nvPicPr>
          <p:cNvPr id="59394" name="Picture 2"/>
          <p:cNvPicPr>
            <a:picLocks noGrp="1" noChangeAspect="1" noChangeArrowheads="1"/>
          </p:cNvPicPr>
          <p:nvPr>
            <p:ph idx="1"/>
          </p:nvPr>
        </p:nvPicPr>
        <p:blipFill>
          <a:blip r:embed="rId2" cstate="print"/>
          <a:srcRect l="14678" t="16836" r="23508" b="22553"/>
          <a:stretch>
            <a:fillRect/>
          </a:stretch>
        </p:blipFill>
        <p:spPr bwMode="auto">
          <a:xfrm>
            <a:off x="1447800" y="1600200"/>
            <a:ext cx="6248400" cy="4590661"/>
          </a:xfrm>
          <a:prstGeom prst="rect">
            <a:avLst/>
          </a:prstGeom>
          <a:noFill/>
          <a:ln w="9525">
            <a:noFill/>
            <a:miter lim="800000"/>
            <a:headEnd/>
            <a:tailEnd/>
          </a:ln>
        </p:spPr>
      </p:pic>
      <p:sp>
        <p:nvSpPr>
          <p:cNvPr id="5" name="TextBox 4"/>
          <p:cNvSpPr txBox="1"/>
          <p:nvPr/>
        </p:nvSpPr>
        <p:spPr>
          <a:xfrm>
            <a:off x="304800" y="2743200"/>
            <a:ext cx="990600" cy="1446550"/>
          </a:xfrm>
          <a:prstGeom prst="rect">
            <a:avLst/>
          </a:prstGeom>
          <a:noFill/>
        </p:spPr>
        <p:txBody>
          <a:bodyPr wrap="square" rtlCol="0">
            <a:spAutoFit/>
          </a:bodyPr>
          <a:lstStyle/>
          <a:p>
            <a:pPr algn="ctr"/>
            <a:r>
              <a:rPr lang="en-US" sz="8800" b="1" dirty="0" smtClean="0"/>
              <a:t>A</a:t>
            </a:r>
            <a:endParaRPr lang="en-US" sz="8800" b="1" dirty="0"/>
          </a:p>
        </p:txBody>
      </p:sp>
      <p:sp>
        <p:nvSpPr>
          <p:cNvPr id="6" name="TextBox 5"/>
          <p:cNvSpPr txBox="1"/>
          <p:nvPr/>
        </p:nvSpPr>
        <p:spPr>
          <a:xfrm>
            <a:off x="7848600" y="2743200"/>
            <a:ext cx="990600" cy="1446550"/>
          </a:xfrm>
          <a:prstGeom prst="rect">
            <a:avLst/>
          </a:prstGeom>
          <a:noFill/>
        </p:spPr>
        <p:txBody>
          <a:bodyPr wrap="square" rtlCol="0">
            <a:spAutoFit/>
          </a:bodyPr>
          <a:lstStyle/>
          <a:p>
            <a:pPr algn="ctr"/>
            <a:r>
              <a:rPr lang="en-US" sz="8800" b="1" dirty="0" smtClean="0"/>
              <a:t>P</a:t>
            </a:r>
            <a:endParaRPr lang="en-US" sz="8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flymove.uni-muenster.de/Processes/Segmentation/SegHier/SegHierMedia/Hdist.jpg"/>
          <p:cNvPicPr>
            <a:picLocks noChangeAspect="1" noChangeArrowheads="1"/>
          </p:cNvPicPr>
          <p:nvPr/>
        </p:nvPicPr>
        <p:blipFill>
          <a:blip r:embed="rId3" cstate="print"/>
          <a:srcRect t="24768"/>
          <a:stretch>
            <a:fillRect/>
          </a:stretch>
        </p:blipFill>
        <p:spPr bwMode="auto">
          <a:xfrm>
            <a:off x="2667000" y="1219199"/>
            <a:ext cx="3581400" cy="5119295"/>
          </a:xfrm>
          <a:prstGeom prst="rect">
            <a:avLst/>
          </a:prstGeom>
          <a:noFill/>
        </p:spPr>
      </p:pic>
      <p:sp>
        <p:nvSpPr>
          <p:cNvPr id="8" name="Rectangle 7"/>
          <p:cNvSpPr/>
          <p:nvPr/>
        </p:nvSpPr>
        <p:spPr>
          <a:xfrm>
            <a:off x="4648200" y="2286000"/>
            <a:ext cx="838200"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71800" y="3886200"/>
            <a:ext cx="1143000"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95800" y="3886200"/>
            <a:ext cx="1143000"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5562600"/>
            <a:ext cx="1143000"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77000" y="3352800"/>
            <a:ext cx="1828800" cy="707886"/>
          </a:xfrm>
          <a:prstGeom prst="rect">
            <a:avLst/>
          </a:prstGeom>
          <a:noFill/>
        </p:spPr>
        <p:txBody>
          <a:bodyPr wrap="square" rtlCol="0">
            <a:spAutoFit/>
          </a:bodyPr>
          <a:lstStyle/>
          <a:p>
            <a:r>
              <a:rPr lang="en-US" sz="2000" b="1" i="1" dirty="0" smtClean="0">
                <a:solidFill>
                  <a:srgbClr val="FF0000"/>
                </a:solidFill>
              </a:rPr>
              <a:t>Some of our mystery genes!</a:t>
            </a:r>
            <a:endParaRPr lang="en-US" sz="2000" b="1" i="1" dirty="0">
              <a:solidFill>
                <a:srgbClr val="FF0000"/>
              </a:solidFill>
            </a:endParaRPr>
          </a:p>
        </p:txBody>
      </p:sp>
      <p:sp>
        <p:nvSpPr>
          <p:cNvPr id="13" name="Title 1"/>
          <p:cNvSpPr txBox="1">
            <a:spLocks/>
          </p:cNvSpPr>
          <p:nvPr/>
        </p:nvSpPr>
        <p:spPr>
          <a:xfrm>
            <a:off x="0" y="152400"/>
            <a:ext cx="88392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3 Different Types of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Segmentation Genes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893945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normAutofit fontScale="92500" lnSpcReduction="20000"/>
          </a:bodyPr>
          <a:lstStyle/>
          <a:p>
            <a:r>
              <a:rPr lang="en-US" b="1" dirty="0" smtClean="0"/>
              <a:t>Part 1 presentation</a:t>
            </a:r>
            <a:r>
              <a:rPr lang="en-US" dirty="0" smtClean="0"/>
              <a:t>: Brief introduction to lab and protocol</a:t>
            </a:r>
          </a:p>
          <a:p>
            <a:r>
              <a:rPr lang="en-US" b="1" dirty="0" smtClean="0"/>
              <a:t>Perform protocol</a:t>
            </a:r>
          </a:p>
          <a:p>
            <a:r>
              <a:rPr lang="en-US" b="1" dirty="0" smtClean="0"/>
              <a:t>Part 2 presentation</a:t>
            </a:r>
            <a:r>
              <a:rPr lang="en-US" dirty="0" smtClean="0"/>
              <a:t>: Return to presentation while embryos staining</a:t>
            </a:r>
          </a:p>
          <a:p>
            <a:pPr lvl="1"/>
            <a:r>
              <a:rPr lang="en-US" dirty="0" smtClean="0"/>
              <a:t>Why gene expression patterns matter</a:t>
            </a:r>
          </a:p>
          <a:p>
            <a:pPr lvl="1"/>
            <a:r>
              <a:rPr lang="en-US" dirty="0" smtClean="0"/>
              <a:t>Strains: balancer and genetics</a:t>
            </a:r>
          </a:p>
          <a:p>
            <a:pPr lvl="1"/>
            <a:r>
              <a:rPr lang="en-US" dirty="0" smtClean="0"/>
              <a:t>Typical Results</a:t>
            </a:r>
            <a:endParaRPr lang="en-US" dirty="0"/>
          </a:p>
          <a:p>
            <a:pPr lvl="1"/>
            <a:r>
              <a:rPr lang="en-US" dirty="0"/>
              <a:t>Student data</a:t>
            </a:r>
          </a:p>
          <a:p>
            <a:r>
              <a:rPr lang="en-US" b="1" dirty="0" smtClean="0"/>
              <a:t>Observe embryos</a:t>
            </a:r>
          </a:p>
        </p:txBody>
      </p:sp>
    </p:spTree>
    <p:extLst>
      <p:ext uri="{BB962C8B-B14F-4D97-AF65-F5344CB8AC3E}">
        <p14:creationId xmlns:p14="http://schemas.microsoft.com/office/powerpoint/2010/main" val="1106722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figure_22_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68462"/>
            <a:ext cx="8531225"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304800"/>
            <a:ext cx="8229600" cy="1143000"/>
          </a:xfrm>
        </p:spPr>
        <p:txBody>
          <a:bodyPr>
            <a:normAutofit fontScale="90000"/>
          </a:bodyPr>
          <a:lstStyle/>
          <a:p>
            <a:r>
              <a:rPr lang="en-US" b="1" dirty="0" smtClean="0"/>
              <a:t>Homeotic Genes </a:t>
            </a:r>
            <a:r>
              <a:rPr lang="en-US" dirty="0" smtClean="0"/>
              <a:t>needed to make sure parts like legs are formed in the thorax and NOT on the head (left/(b))</a:t>
            </a:r>
            <a:endParaRPr lang="en-US" dirty="0"/>
          </a:p>
        </p:txBody>
      </p:sp>
    </p:spTree>
    <p:extLst>
      <p:ext uri="{BB962C8B-B14F-4D97-AF65-F5344CB8AC3E}">
        <p14:creationId xmlns:p14="http://schemas.microsoft.com/office/powerpoint/2010/main" val="14742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figure_22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 y="3048000"/>
            <a:ext cx="8531225"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28600"/>
            <a:ext cx="9144000" cy="1600200"/>
          </a:xfrm>
        </p:spPr>
        <p:txBody>
          <a:bodyPr>
            <a:normAutofit fontScale="90000"/>
          </a:bodyPr>
          <a:lstStyle/>
          <a:p>
            <a:r>
              <a:rPr lang="en-US" b="1" dirty="0" smtClean="0"/>
              <a:t>Homeotic Genes </a:t>
            </a:r>
            <a:r>
              <a:rPr lang="en-US" dirty="0" smtClean="0"/>
              <a:t>are found in two regions of the Drosophila chromosome:</a:t>
            </a:r>
            <a:endParaRPr lang="en-US" dirty="0"/>
          </a:p>
        </p:txBody>
      </p:sp>
      <p:sp>
        <p:nvSpPr>
          <p:cNvPr id="3" name="Rectangle 2"/>
          <p:cNvSpPr/>
          <p:nvPr/>
        </p:nvSpPr>
        <p:spPr>
          <a:xfrm>
            <a:off x="3124200" y="40386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34200" y="4038600"/>
            <a:ext cx="9144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200" y="5715000"/>
            <a:ext cx="7620000" cy="369332"/>
          </a:xfrm>
          <a:prstGeom prst="rect">
            <a:avLst/>
          </a:prstGeom>
          <a:noFill/>
          <a:ln>
            <a:solidFill>
              <a:srgbClr val="FF0000"/>
            </a:solidFill>
          </a:ln>
        </p:spPr>
        <p:txBody>
          <a:bodyPr wrap="square" rtlCol="0">
            <a:spAutoFit/>
          </a:bodyPr>
          <a:lstStyle/>
          <a:p>
            <a:r>
              <a:rPr lang="en-US" b="1" i="1" dirty="0" smtClean="0">
                <a:ln>
                  <a:solidFill>
                    <a:srgbClr val="FF0000"/>
                  </a:solidFill>
                </a:ln>
              </a:rPr>
              <a:t>Deformed</a:t>
            </a:r>
            <a:r>
              <a:rPr lang="en-US" b="1" dirty="0" smtClean="0">
                <a:ln>
                  <a:solidFill>
                    <a:srgbClr val="FF0000"/>
                  </a:solidFill>
                </a:ln>
              </a:rPr>
              <a:t> (</a:t>
            </a:r>
            <a:r>
              <a:rPr lang="en-US" b="1" i="1" dirty="0" err="1" smtClean="0">
                <a:ln>
                  <a:solidFill>
                    <a:srgbClr val="FF0000"/>
                  </a:solidFill>
                </a:ln>
              </a:rPr>
              <a:t>Dfd</a:t>
            </a:r>
            <a:r>
              <a:rPr lang="en-US" b="1" dirty="0" smtClean="0">
                <a:ln>
                  <a:solidFill>
                    <a:srgbClr val="FF0000"/>
                  </a:solidFill>
                </a:ln>
              </a:rPr>
              <a:t>) </a:t>
            </a:r>
            <a:r>
              <a:rPr lang="en-US" dirty="0" smtClean="0"/>
              <a:t>and </a:t>
            </a:r>
            <a:r>
              <a:rPr lang="en-US" b="1" i="1" dirty="0" smtClean="0">
                <a:ln>
                  <a:solidFill>
                    <a:srgbClr val="FF0000"/>
                  </a:solidFill>
                </a:ln>
              </a:rPr>
              <a:t>abdominal A </a:t>
            </a:r>
            <a:r>
              <a:rPr lang="en-US" b="1" dirty="0" smtClean="0">
                <a:ln>
                  <a:solidFill>
                    <a:srgbClr val="FF0000"/>
                  </a:solidFill>
                </a:ln>
              </a:rPr>
              <a:t>(</a:t>
            </a:r>
            <a:r>
              <a:rPr lang="en-US" b="1" i="1" dirty="0" err="1" smtClean="0">
                <a:ln>
                  <a:solidFill>
                    <a:srgbClr val="FF0000"/>
                  </a:solidFill>
                </a:ln>
              </a:rPr>
              <a:t>abdA</a:t>
            </a:r>
            <a:r>
              <a:rPr lang="en-US" b="1" dirty="0" smtClean="0">
                <a:ln>
                  <a:solidFill>
                    <a:srgbClr val="FF0000"/>
                  </a:solidFill>
                </a:ln>
              </a:rPr>
              <a:t>) </a:t>
            </a:r>
            <a:r>
              <a:rPr lang="en-US" dirty="0" smtClean="0"/>
              <a:t>genes are two of our mystery genes!</a:t>
            </a:r>
            <a:endParaRPr lang="en-US" dirty="0"/>
          </a:p>
        </p:txBody>
      </p:sp>
      <p:sp>
        <p:nvSpPr>
          <p:cNvPr id="7" name="TextBox 6"/>
          <p:cNvSpPr txBox="1"/>
          <p:nvPr/>
        </p:nvSpPr>
        <p:spPr>
          <a:xfrm>
            <a:off x="2209800" y="1828800"/>
            <a:ext cx="4724400" cy="1077218"/>
          </a:xfrm>
          <a:prstGeom prst="rect">
            <a:avLst/>
          </a:prstGeom>
          <a:noFill/>
        </p:spPr>
        <p:txBody>
          <a:bodyPr wrap="square" rtlCol="0">
            <a:spAutoFit/>
          </a:bodyPr>
          <a:lstStyle/>
          <a:p>
            <a:r>
              <a:rPr lang="en-US" sz="3200" dirty="0" smtClean="0"/>
              <a:t>1.</a:t>
            </a:r>
            <a:r>
              <a:rPr lang="en-US" sz="3200" i="1" dirty="0" smtClean="0"/>
              <a:t> </a:t>
            </a:r>
            <a:r>
              <a:rPr lang="en-US" sz="3200" i="1" dirty="0" err="1" smtClean="0"/>
              <a:t>Antennapedia</a:t>
            </a:r>
            <a:r>
              <a:rPr lang="en-US" sz="3200" i="1" dirty="0" smtClean="0"/>
              <a:t> </a:t>
            </a:r>
            <a:r>
              <a:rPr lang="en-US" sz="3200" dirty="0" smtClean="0"/>
              <a:t>complex</a:t>
            </a:r>
            <a:br>
              <a:rPr lang="en-US" sz="3200" dirty="0" smtClean="0"/>
            </a:br>
            <a:r>
              <a:rPr lang="en-US" sz="3200" dirty="0" smtClean="0"/>
              <a:t>2.</a:t>
            </a:r>
            <a:r>
              <a:rPr lang="en-US" sz="3200" i="1" dirty="0" smtClean="0"/>
              <a:t> </a:t>
            </a:r>
            <a:r>
              <a:rPr lang="en-US" sz="3200" i="1" dirty="0" err="1" smtClean="0"/>
              <a:t>Bithorax</a:t>
            </a:r>
            <a:r>
              <a:rPr lang="en-US" sz="3200" i="1" dirty="0" smtClean="0"/>
              <a:t> </a:t>
            </a:r>
            <a:r>
              <a:rPr lang="en-US" sz="3200" dirty="0" smtClean="0"/>
              <a:t>complex</a:t>
            </a:r>
            <a:endParaRPr lang="en-US" sz="3200" dirty="0"/>
          </a:p>
        </p:txBody>
      </p:sp>
    </p:spTree>
    <p:extLst>
      <p:ext uri="{BB962C8B-B14F-4D97-AF65-F5344CB8AC3E}">
        <p14:creationId xmlns:p14="http://schemas.microsoft.com/office/powerpoint/2010/main" val="236829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www.biologycorner.com/resources/homeobox.gif"/>
          <p:cNvPicPr>
            <a:picLocks noChangeAspect="1" noChangeArrowheads="1"/>
          </p:cNvPicPr>
          <p:nvPr/>
        </p:nvPicPr>
        <p:blipFill>
          <a:blip r:embed="rId2" cstate="print"/>
          <a:srcRect/>
          <a:stretch>
            <a:fillRect/>
          </a:stretch>
        </p:blipFill>
        <p:spPr bwMode="auto">
          <a:xfrm>
            <a:off x="1295400" y="1053764"/>
            <a:ext cx="6477000" cy="5880436"/>
          </a:xfrm>
          <a:prstGeom prst="rect">
            <a:avLst/>
          </a:prstGeom>
          <a:noFill/>
        </p:spPr>
      </p:pic>
      <p:sp>
        <p:nvSpPr>
          <p:cNvPr id="2" name="Title 1"/>
          <p:cNvSpPr>
            <a:spLocks noGrp="1"/>
          </p:cNvSpPr>
          <p:nvPr>
            <p:ph type="title"/>
          </p:nvPr>
        </p:nvSpPr>
        <p:spPr>
          <a:xfrm>
            <a:off x="76200" y="76200"/>
            <a:ext cx="8686800" cy="1143000"/>
          </a:xfrm>
        </p:spPr>
        <p:txBody>
          <a:bodyPr>
            <a:normAutofit fontScale="90000"/>
          </a:bodyPr>
          <a:lstStyle/>
          <a:p>
            <a:r>
              <a:rPr lang="en-US" dirty="0" smtClean="0"/>
              <a:t>Homeotic Genes Conserved in Mammals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Possible Genes Regulators that turn on </a:t>
            </a:r>
            <a:r>
              <a:rPr lang="en-US" b="1" i="1" dirty="0" err="1" smtClean="0"/>
              <a:t>lacZ</a:t>
            </a:r>
            <a:r>
              <a:rPr lang="en-US" b="1" i="1" dirty="0" smtClean="0"/>
              <a:t> </a:t>
            </a:r>
            <a:r>
              <a:rPr lang="en-US" b="1" dirty="0" smtClean="0"/>
              <a:t>Reporter Gene</a:t>
            </a:r>
            <a:endParaRPr lang="en-US" b="1" dirty="0"/>
          </a:p>
        </p:txBody>
      </p:sp>
      <p:sp>
        <p:nvSpPr>
          <p:cNvPr id="3" name="Content Placeholder 2"/>
          <p:cNvSpPr>
            <a:spLocks noGrp="1"/>
          </p:cNvSpPr>
          <p:nvPr>
            <p:ph idx="1"/>
          </p:nvPr>
        </p:nvSpPr>
        <p:spPr/>
        <p:txBody>
          <a:bodyPr>
            <a:normAutofit/>
          </a:bodyPr>
          <a:lstStyle/>
          <a:p>
            <a:r>
              <a:rPr lang="en-US" i="1" dirty="0"/>
              <a:t>abdominal A (</a:t>
            </a:r>
            <a:r>
              <a:rPr lang="en-US" i="1" dirty="0" err="1"/>
              <a:t>Abd</a:t>
            </a:r>
            <a:r>
              <a:rPr lang="en-US" i="1" dirty="0"/>
              <a:t> A)</a:t>
            </a:r>
          </a:p>
          <a:p>
            <a:r>
              <a:rPr lang="en-US" i="1" dirty="0"/>
              <a:t>Deformed (</a:t>
            </a:r>
            <a:r>
              <a:rPr lang="en-US" i="1" dirty="0" err="1"/>
              <a:t>Dfd</a:t>
            </a:r>
            <a:r>
              <a:rPr lang="en-US" i="1" dirty="0"/>
              <a:t>)</a:t>
            </a:r>
          </a:p>
          <a:p>
            <a:r>
              <a:rPr lang="en-US" i="1" dirty="0"/>
              <a:t>even-skipped (Eve)</a:t>
            </a:r>
          </a:p>
          <a:p>
            <a:r>
              <a:rPr lang="en-US" i="1" dirty="0" err="1"/>
              <a:t>fushi</a:t>
            </a:r>
            <a:r>
              <a:rPr lang="en-US" i="1" dirty="0"/>
              <a:t> </a:t>
            </a:r>
            <a:r>
              <a:rPr lang="en-US" i="1" dirty="0" err="1"/>
              <a:t>tarazu</a:t>
            </a:r>
            <a:r>
              <a:rPr lang="en-US" i="1" dirty="0"/>
              <a:t> (</a:t>
            </a:r>
            <a:r>
              <a:rPr lang="en-US" i="1" dirty="0" err="1"/>
              <a:t>ftz</a:t>
            </a:r>
            <a:r>
              <a:rPr lang="en-US" i="1" dirty="0"/>
              <a:t>)</a:t>
            </a:r>
          </a:p>
          <a:p>
            <a:r>
              <a:rPr lang="en-US" i="1" dirty="0" smtClean="0"/>
              <a:t>hunchback (</a:t>
            </a:r>
            <a:r>
              <a:rPr lang="en-US" i="1" dirty="0" err="1" smtClean="0"/>
              <a:t>hb</a:t>
            </a:r>
            <a:r>
              <a:rPr lang="en-US" i="1" dirty="0" smtClean="0"/>
              <a:t>)</a:t>
            </a:r>
          </a:p>
          <a:p>
            <a:r>
              <a:rPr lang="en-US" i="1" dirty="0" err="1" smtClean="0"/>
              <a:t>Krüppel</a:t>
            </a:r>
            <a:r>
              <a:rPr lang="en-US" i="1" dirty="0" smtClean="0"/>
              <a:t> (Kr)</a:t>
            </a:r>
          </a:p>
          <a:p>
            <a:r>
              <a:rPr lang="en-US" i="1" dirty="0" smtClean="0"/>
              <a:t>wingless (</a:t>
            </a:r>
            <a:r>
              <a:rPr lang="en-US" i="1" dirty="0" err="1" smtClean="0"/>
              <a:t>wg</a:t>
            </a:r>
            <a:r>
              <a:rPr lang="en-US" i="1"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3505200"/>
            <a:ext cx="1143000"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48200" y="3505200"/>
            <a:ext cx="1143000"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648200" y="4419600"/>
            <a:ext cx="1143000"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05200" y="4419600"/>
            <a:ext cx="1143000"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52800" y="1764268"/>
            <a:ext cx="907621" cy="369332"/>
          </a:xfrm>
          <a:prstGeom prst="rect">
            <a:avLst/>
          </a:prstGeom>
          <a:noFill/>
        </p:spPr>
        <p:txBody>
          <a:bodyPr wrap="none" rtlCol="0">
            <a:spAutoFit/>
          </a:bodyPr>
          <a:lstStyle/>
          <a:p>
            <a:r>
              <a:rPr lang="en-US" i="1" dirty="0" err="1" smtClean="0"/>
              <a:t>wg</a:t>
            </a:r>
            <a:r>
              <a:rPr lang="en-US" dirty="0" err="1" smtClean="0"/>
              <a:t>-lacZ</a:t>
            </a:r>
            <a:endParaRPr lang="en-US" dirty="0"/>
          </a:p>
        </p:txBody>
      </p:sp>
      <p:cxnSp>
        <p:nvCxnSpPr>
          <p:cNvPr id="8" name="Straight Connector 7"/>
          <p:cNvCxnSpPr/>
          <p:nvPr/>
        </p:nvCxnSpPr>
        <p:spPr>
          <a:xfrm>
            <a:off x="3276600" y="2069068"/>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95600" y="2145268"/>
            <a:ext cx="1428596" cy="369332"/>
          </a:xfrm>
          <a:prstGeom prst="rect">
            <a:avLst/>
          </a:prstGeom>
          <a:noFill/>
        </p:spPr>
        <p:txBody>
          <a:bodyPr wrap="none" rtlCol="0">
            <a:spAutoFit/>
          </a:bodyPr>
          <a:lstStyle/>
          <a:p>
            <a:r>
              <a:rPr lang="en-US" dirty="0" err="1" smtClean="0"/>
              <a:t>CyO</a:t>
            </a:r>
            <a:r>
              <a:rPr lang="en-US" dirty="0" smtClean="0"/>
              <a:t> balancer</a:t>
            </a:r>
            <a:endParaRPr lang="en-US" i="1" dirty="0"/>
          </a:p>
        </p:txBody>
      </p:sp>
      <p:sp>
        <p:nvSpPr>
          <p:cNvPr id="10" name="TextBox 9"/>
          <p:cNvSpPr txBox="1"/>
          <p:nvPr/>
        </p:nvSpPr>
        <p:spPr>
          <a:xfrm>
            <a:off x="4572000" y="1992868"/>
            <a:ext cx="284052" cy="369332"/>
          </a:xfrm>
          <a:prstGeom prst="rect">
            <a:avLst/>
          </a:prstGeom>
          <a:noFill/>
        </p:spPr>
        <p:txBody>
          <a:bodyPr wrap="none" rtlCol="0">
            <a:spAutoFit/>
          </a:bodyPr>
          <a:lstStyle/>
          <a:p>
            <a:r>
              <a:rPr lang="en-US" dirty="0" smtClean="0"/>
              <a:t>x</a:t>
            </a:r>
            <a:endParaRPr lang="en-US" dirty="0"/>
          </a:p>
        </p:txBody>
      </p:sp>
      <p:sp>
        <p:nvSpPr>
          <p:cNvPr id="11" name="TextBox 10"/>
          <p:cNvSpPr txBox="1"/>
          <p:nvPr/>
        </p:nvSpPr>
        <p:spPr>
          <a:xfrm>
            <a:off x="5610658" y="1764268"/>
            <a:ext cx="907621" cy="369332"/>
          </a:xfrm>
          <a:prstGeom prst="rect">
            <a:avLst/>
          </a:prstGeom>
          <a:noFill/>
        </p:spPr>
        <p:txBody>
          <a:bodyPr wrap="none" rtlCol="0">
            <a:spAutoFit/>
          </a:bodyPr>
          <a:lstStyle/>
          <a:p>
            <a:r>
              <a:rPr lang="en-US" i="1" dirty="0" err="1" smtClean="0"/>
              <a:t>wg</a:t>
            </a:r>
            <a:r>
              <a:rPr lang="en-US" dirty="0" err="1" smtClean="0"/>
              <a:t>-lacZ</a:t>
            </a:r>
            <a:endParaRPr lang="en-US" dirty="0"/>
          </a:p>
        </p:txBody>
      </p:sp>
      <p:cxnSp>
        <p:nvCxnSpPr>
          <p:cNvPr id="12" name="Straight Connector 11"/>
          <p:cNvCxnSpPr/>
          <p:nvPr/>
        </p:nvCxnSpPr>
        <p:spPr>
          <a:xfrm>
            <a:off x="5534458" y="2069068"/>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79022" y="2145268"/>
            <a:ext cx="1428596" cy="369332"/>
          </a:xfrm>
          <a:prstGeom prst="rect">
            <a:avLst/>
          </a:prstGeom>
          <a:noFill/>
        </p:spPr>
        <p:txBody>
          <a:bodyPr wrap="none" rtlCol="0">
            <a:spAutoFit/>
          </a:bodyPr>
          <a:lstStyle/>
          <a:p>
            <a:r>
              <a:rPr lang="en-US" dirty="0" err="1" smtClean="0"/>
              <a:t>CyO</a:t>
            </a:r>
            <a:r>
              <a:rPr lang="en-US" dirty="0" smtClean="0"/>
              <a:t> balancer</a:t>
            </a:r>
            <a:endParaRPr lang="en-US" i="1" dirty="0"/>
          </a:p>
        </p:txBody>
      </p:sp>
      <p:sp>
        <p:nvSpPr>
          <p:cNvPr id="14" name="Title 13"/>
          <p:cNvSpPr>
            <a:spLocks noGrp="1"/>
          </p:cNvSpPr>
          <p:nvPr>
            <p:ph type="title"/>
          </p:nvPr>
        </p:nvSpPr>
        <p:spPr>
          <a:xfrm>
            <a:off x="457200" y="152400"/>
            <a:ext cx="8229600" cy="1143000"/>
          </a:xfrm>
        </p:spPr>
        <p:txBody>
          <a:bodyPr>
            <a:normAutofit/>
          </a:bodyPr>
          <a:lstStyle/>
          <a:p>
            <a:r>
              <a:rPr lang="en-US" sz="3200" dirty="0" smtClean="0"/>
              <a:t>25% Embryos lack enhancer-</a:t>
            </a:r>
            <a:r>
              <a:rPr lang="en-US" sz="3200" i="1" dirty="0" err="1" smtClean="0"/>
              <a:t>lacZ</a:t>
            </a:r>
            <a:r>
              <a:rPr lang="en-US" sz="3200" i="1" dirty="0" smtClean="0"/>
              <a:t> </a:t>
            </a:r>
            <a:r>
              <a:rPr lang="en-US" sz="3200" dirty="0" smtClean="0"/>
              <a:t>gene: </a:t>
            </a:r>
            <a:br>
              <a:rPr lang="en-US" sz="3200" dirty="0" smtClean="0"/>
            </a:br>
            <a:r>
              <a:rPr lang="en-US" sz="3200" i="1" dirty="0" smtClean="0"/>
              <a:t>wingless </a:t>
            </a:r>
            <a:r>
              <a:rPr lang="en-US" sz="3200" dirty="0" smtClean="0"/>
              <a:t>(</a:t>
            </a:r>
            <a:r>
              <a:rPr lang="en-US" sz="3200" i="1" dirty="0" err="1" smtClean="0"/>
              <a:t>wg</a:t>
            </a:r>
            <a:r>
              <a:rPr lang="en-US" sz="3200" dirty="0" smtClean="0"/>
              <a:t>)-</a:t>
            </a:r>
            <a:r>
              <a:rPr lang="en-US" sz="3200" dirty="0" err="1" smtClean="0"/>
              <a:t>lacZ</a:t>
            </a:r>
            <a:r>
              <a:rPr lang="en-US" sz="3200" dirty="0" smtClean="0"/>
              <a:t> example</a:t>
            </a:r>
            <a:endParaRPr lang="en-US" sz="3200" dirty="0"/>
          </a:p>
        </p:txBody>
      </p:sp>
      <p:sp>
        <p:nvSpPr>
          <p:cNvPr id="15" name="TextBox 14"/>
          <p:cNvSpPr txBox="1"/>
          <p:nvPr/>
        </p:nvSpPr>
        <p:spPr>
          <a:xfrm>
            <a:off x="3738518" y="3059668"/>
            <a:ext cx="300082"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3124200" y="3886200"/>
            <a:ext cx="300082" cy="369332"/>
          </a:xfrm>
          <a:prstGeom prst="rect">
            <a:avLst/>
          </a:prstGeom>
          <a:noFill/>
        </p:spPr>
        <p:txBody>
          <a:bodyPr wrap="none" rtlCol="0">
            <a:spAutoFit/>
          </a:bodyPr>
          <a:lstStyle/>
          <a:p>
            <a:r>
              <a:rPr lang="en-US" dirty="0" smtClean="0"/>
              <a:t>+</a:t>
            </a:r>
            <a:endParaRPr lang="en-US" dirty="0"/>
          </a:p>
        </p:txBody>
      </p:sp>
      <p:sp>
        <p:nvSpPr>
          <p:cNvPr id="17" name="TextBox 16"/>
          <p:cNvSpPr txBox="1"/>
          <p:nvPr/>
        </p:nvSpPr>
        <p:spPr>
          <a:xfrm>
            <a:off x="4038601" y="5867400"/>
            <a:ext cx="4876800" cy="923330"/>
          </a:xfrm>
          <a:prstGeom prst="rect">
            <a:avLst/>
          </a:prstGeom>
          <a:noFill/>
        </p:spPr>
        <p:txBody>
          <a:bodyPr wrap="square" rtlCol="0">
            <a:spAutoFit/>
          </a:bodyPr>
          <a:lstStyle/>
          <a:p>
            <a:r>
              <a:rPr lang="en-US" i="1" dirty="0" smtClean="0"/>
              <a:t>= death during embryogenesis, because </a:t>
            </a:r>
            <a:r>
              <a:rPr lang="en-US" i="1" dirty="0" err="1" smtClean="0"/>
              <a:t>CyO</a:t>
            </a:r>
            <a:r>
              <a:rPr lang="en-US" i="1" dirty="0" smtClean="0"/>
              <a:t> balancer carries a mutation that is lethal when it’s homozygous.</a:t>
            </a:r>
            <a:endParaRPr lang="en-US" i="1" dirty="0"/>
          </a:p>
        </p:txBody>
      </p:sp>
      <p:sp>
        <p:nvSpPr>
          <p:cNvPr id="19" name="TextBox 18"/>
          <p:cNvSpPr txBox="1"/>
          <p:nvPr/>
        </p:nvSpPr>
        <p:spPr>
          <a:xfrm>
            <a:off x="4495800" y="3048000"/>
            <a:ext cx="1399742" cy="369332"/>
          </a:xfrm>
          <a:prstGeom prst="rect">
            <a:avLst/>
          </a:prstGeom>
          <a:noFill/>
        </p:spPr>
        <p:txBody>
          <a:bodyPr wrap="none" rtlCol="0">
            <a:spAutoFit/>
          </a:bodyPr>
          <a:lstStyle/>
          <a:p>
            <a:r>
              <a:rPr lang="en-US" dirty="0" smtClean="0"/>
              <a:t>TM3</a:t>
            </a:r>
            <a:r>
              <a:rPr lang="en-US" i="1" dirty="0" smtClean="0"/>
              <a:t>, </a:t>
            </a:r>
            <a:r>
              <a:rPr lang="en-US" i="1" dirty="0" err="1" smtClean="0"/>
              <a:t>ftz-lacZ</a:t>
            </a:r>
            <a:endParaRPr lang="en-US" i="1" dirty="0"/>
          </a:p>
        </p:txBody>
      </p:sp>
      <p:sp>
        <p:nvSpPr>
          <p:cNvPr id="20" name="TextBox 19"/>
          <p:cNvSpPr txBox="1"/>
          <p:nvPr/>
        </p:nvSpPr>
        <p:spPr>
          <a:xfrm>
            <a:off x="1981200" y="4736068"/>
            <a:ext cx="1399742" cy="369332"/>
          </a:xfrm>
          <a:prstGeom prst="rect">
            <a:avLst/>
          </a:prstGeom>
          <a:noFill/>
        </p:spPr>
        <p:txBody>
          <a:bodyPr wrap="none" rtlCol="0">
            <a:spAutoFit/>
          </a:bodyPr>
          <a:lstStyle/>
          <a:p>
            <a:r>
              <a:rPr lang="en-US" dirty="0" smtClean="0"/>
              <a:t>TM3</a:t>
            </a:r>
            <a:r>
              <a:rPr lang="en-US" i="1" dirty="0" smtClean="0"/>
              <a:t>, </a:t>
            </a:r>
            <a:r>
              <a:rPr lang="en-US" i="1" dirty="0" err="1" smtClean="0"/>
              <a:t>ftz-lacZ</a:t>
            </a:r>
            <a:endParaRPr lang="en-US" i="1" dirty="0"/>
          </a:p>
        </p:txBody>
      </p:sp>
      <p:cxnSp>
        <p:nvCxnSpPr>
          <p:cNvPr id="21" name="Straight Connector 20"/>
          <p:cNvCxnSpPr/>
          <p:nvPr/>
        </p:nvCxnSpPr>
        <p:spPr>
          <a:xfrm>
            <a:off x="3810000" y="40386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57600" y="3669268"/>
            <a:ext cx="907621" cy="369332"/>
          </a:xfrm>
          <a:prstGeom prst="rect">
            <a:avLst/>
          </a:prstGeom>
          <a:noFill/>
        </p:spPr>
        <p:txBody>
          <a:bodyPr wrap="none" rtlCol="0">
            <a:spAutoFit/>
          </a:bodyPr>
          <a:lstStyle/>
          <a:p>
            <a:r>
              <a:rPr lang="en-US" i="1" dirty="0" err="1" smtClean="0"/>
              <a:t>wg</a:t>
            </a:r>
            <a:r>
              <a:rPr lang="en-US" dirty="0" err="1" smtClean="0"/>
              <a:t>-lacZ</a:t>
            </a:r>
            <a:endParaRPr lang="en-US" dirty="0"/>
          </a:p>
        </p:txBody>
      </p:sp>
      <p:sp>
        <p:nvSpPr>
          <p:cNvPr id="23" name="TextBox 22"/>
          <p:cNvSpPr txBox="1"/>
          <p:nvPr/>
        </p:nvSpPr>
        <p:spPr>
          <a:xfrm>
            <a:off x="3657600" y="3974068"/>
            <a:ext cx="907621" cy="369332"/>
          </a:xfrm>
          <a:prstGeom prst="rect">
            <a:avLst/>
          </a:prstGeom>
          <a:noFill/>
        </p:spPr>
        <p:txBody>
          <a:bodyPr wrap="none" rtlCol="0">
            <a:spAutoFit/>
          </a:bodyPr>
          <a:lstStyle/>
          <a:p>
            <a:r>
              <a:rPr lang="en-US" i="1" dirty="0" err="1" smtClean="0"/>
              <a:t>wg</a:t>
            </a:r>
            <a:r>
              <a:rPr lang="en-US" dirty="0" err="1" smtClean="0"/>
              <a:t>-lacZ</a:t>
            </a:r>
            <a:endParaRPr lang="en-US" dirty="0"/>
          </a:p>
        </p:txBody>
      </p:sp>
      <p:sp>
        <p:nvSpPr>
          <p:cNvPr id="24" name="TextBox 23"/>
          <p:cNvSpPr txBox="1"/>
          <p:nvPr/>
        </p:nvSpPr>
        <p:spPr>
          <a:xfrm>
            <a:off x="4775099" y="3635514"/>
            <a:ext cx="907621" cy="369332"/>
          </a:xfrm>
          <a:prstGeom prst="rect">
            <a:avLst/>
          </a:prstGeom>
          <a:noFill/>
        </p:spPr>
        <p:txBody>
          <a:bodyPr wrap="none" rtlCol="0">
            <a:spAutoFit/>
          </a:bodyPr>
          <a:lstStyle/>
          <a:p>
            <a:r>
              <a:rPr lang="en-US" i="1" dirty="0" err="1" smtClean="0"/>
              <a:t>wg</a:t>
            </a:r>
            <a:r>
              <a:rPr lang="en-US" dirty="0" err="1" smtClean="0"/>
              <a:t>-lacZ</a:t>
            </a:r>
            <a:endParaRPr lang="en-US" dirty="0"/>
          </a:p>
        </p:txBody>
      </p:sp>
      <p:cxnSp>
        <p:nvCxnSpPr>
          <p:cNvPr id="25" name="Straight Connector 24"/>
          <p:cNvCxnSpPr/>
          <p:nvPr/>
        </p:nvCxnSpPr>
        <p:spPr>
          <a:xfrm>
            <a:off x="4924858" y="40386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48200" y="4004846"/>
            <a:ext cx="1287532" cy="338554"/>
          </a:xfrm>
          <a:prstGeom prst="rect">
            <a:avLst/>
          </a:prstGeom>
          <a:noFill/>
        </p:spPr>
        <p:txBody>
          <a:bodyPr wrap="none" rtlCol="0">
            <a:spAutoFit/>
          </a:bodyPr>
          <a:lstStyle/>
          <a:p>
            <a:r>
              <a:rPr lang="en-US" sz="1600" dirty="0" err="1" smtClean="0"/>
              <a:t>CyO</a:t>
            </a:r>
            <a:r>
              <a:rPr lang="en-US" sz="1600" dirty="0" smtClean="0"/>
              <a:t> balancer</a:t>
            </a:r>
            <a:endParaRPr lang="en-US" sz="1600" i="1" dirty="0"/>
          </a:p>
        </p:txBody>
      </p:sp>
      <p:sp>
        <p:nvSpPr>
          <p:cNvPr id="27" name="TextBox 26"/>
          <p:cNvSpPr txBox="1"/>
          <p:nvPr/>
        </p:nvSpPr>
        <p:spPr>
          <a:xfrm>
            <a:off x="3581400" y="4538246"/>
            <a:ext cx="907621" cy="369332"/>
          </a:xfrm>
          <a:prstGeom prst="rect">
            <a:avLst/>
          </a:prstGeom>
          <a:noFill/>
        </p:spPr>
        <p:txBody>
          <a:bodyPr wrap="none" rtlCol="0">
            <a:spAutoFit/>
          </a:bodyPr>
          <a:lstStyle/>
          <a:p>
            <a:r>
              <a:rPr lang="en-US" i="1" dirty="0" err="1" smtClean="0"/>
              <a:t>wg</a:t>
            </a:r>
            <a:r>
              <a:rPr lang="en-US" dirty="0" err="1" smtClean="0"/>
              <a:t>-lacZ</a:t>
            </a:r>
            <a:endParaRPr lang="en-US" dirty="0"/>
          </a:p>
        </p:txBody>
      </p:sp>
      <p:cxnSp>
        <p:nvCxnSpPr>
          <p:cNvPr id="28" name="Straight Connector 27"/>
          <p:cNvCxnSpPr/>
          <p:nvPr/>
        </p:nvCxnSpPr>
        <p:spPr>
          <a:xfrm>
            <a:off x="3756357" y="4843046"/>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29000" y="4876800"/>
            <a:ext cx="1287532" cy="338554"/>
          </a:xfrm>
          <a:prstGeom prst="rect">
            <a:avLst/>
          </a:prstGeom>
          <a:noFill/>
        </p:spPr>
        <p:txBody>
          <a:bodyPr wrap="none" rtlCol="0">
            <a:spAutoFit/>
          </a:bodyPr>
          <a:lstStyle/>
          <a:p>
            <a:r>
              <a:rPr lang="en-US" sz="1600" dirty="0" err="1" smtClean="0"/>
              <a:t>CyO</a:t>
            </a:r>
            <a:r>
              <a:rPr lang="en-US" sz="1600" dirty="0" smtClean="0"/>
              <a:t> balancer</a:t>
            </a:r>
            <a:endParaRPr lang="en-US" sz="1600" i="1" dirty="0"/>
          </a:p>
        </p:txBody>
      </p:sp>
      <p:cxnSp>
        <p:nvCxnSpPr>
          <p:cNvPr id="30" name="Straight Connector 29"/>
          <p:cNvCxnSpPr/>
          <p:nvPr/>
        </p:nvCxnSpPr>
        <p:spPr>
          <a:xfrm>
            <a:off x="4899357" y="48768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72000" y="4953000"/>
            <a:ext cx="1287532" cy="338554"/>
          </a:xfrm>
          <a:prstGeom prst="rect">
            <a:avLst/>
          </a:prstGeom>
          <a:noFill/>
        </p:spPr>
        <p:txBody>
          <a:bodyPr wrap="none" rtlCol="0">
            <a:spAutoFit/>
          </a:bodyPr>
          <a:lstStyle/>
          <a:p>
            <a:r>
              <a:rPr lang="en-US" sz="1600" dirty="0" err="1" smtClean="0"/>
              <a:t>CyO</a:t>
            </a:r>
            <a:r>
              <a:rPr lang="en-US" sz="1600" dirty="0" smtClean="0"/>
              <a:t> balancer</a:t>
            </a:r>
            <a:endParaRPr lang="en-US" sz="1600" i="1" dirty="0"/>
          </a:p>
        </p:txBody>
      </p:sp>
      <p:sp>
        <p:nvSpPr>
          <p:cNvPr id="32" name="TextBox 31"/>
          <p:cNvSpPr txBox="1"/>
          <p:nvPr/>
        </p:nvSpPr>
        <p:spPr>
          <a:xfrm>
            <a:off x="4597501" y="4495800"/>
            <a:ext cx="1287532" cy="338554"/>
          </a:xfrm>
          <a:prstGeom prst="rect">
            <a:avLst/>
          </a:prstGeom>
          <a:noFill/>
        </p:spPr>
        <p:txBody>
          <a:bodyPr wrap="none" rtlCol="0">
            <a:spAutoFit/>
          </a:bodyPr>
          <a:lstStyle/>
          <a:p>
            <a:r>
              <a:rPr lang="en-US" sz="1600" dirty="0" err="1" smtClean="0"/>
              <a:t>CyO</a:t>
            </a:r>
            <a:r>
              <a:rPr lang="en-US" sz="1600" dirty="0" smtClean="0"/>
              <a:t> balancer</a:t>
            </a:r>
            <a:endParaRPr lang="en-US" sz="1600" i="1" dirty="0"/>
          </a:p>
        </p:txBody>
      </p:sp>
      <p:sp>
        <p:nvSpPr>
          <p:cNvPr id="33" name="TextBox 32"/>
          <p:cNvSpPr txBox="1"/>
          <p:nvPr/>
        </p:nvSpPr>
        <p:spPr>
          <a:xfrm>
            <a:off x="1219200" y="1916668"/>
            <a:ext cx="968983" cy="369332"/>
          </a:xfrm>
          <a:prstGeom prst="rect">
            <a:avLst/>
          </a:prstGeom>
          <a:noFill/>
          <a:ln>
            <a:solidFill>
              <a:schemeClr val="tx1"/>
            </a:solidFill>
          </a:ln>
        </p:spPr>
        <p:txBody>
          <a:bodyPr wrap="none" rtlCol="0">
            <a:spAutoFit/>
          </a:bodyPr>
          <a:lstStyle/>
          <a:p>
            <a:r>
              <a:rPr lang="en-US" b="1" dirty="0" smtClean="0"/>
              <a:t>Parents:</a:t>
            </a:r>
            <a:endParaRPr lang="en-US" b="1" dirty="0"/>
          </a:p>
        </p:txBody>
      </p:sp>
      <p:sp>
        <p:nvSpPr>
          <p:cNvPr id="34" name="TextBox 33"/>
          <p:cNvSpPr txBox="1"/>
          <p:nvPr/>
        </p:nvSpPr>
        <p:spPr>
          <a:xfrm>
            <a:off x="1143000" y="3276600"/>
            <a:ext cx="1351780" cy="369332"/>
          </a:xfrm>
          <a:prstGeom prst="rect">
            <a:avLst/>
          </a:prstGeom>
          <a:noFill/>
          <a:ln w="19050">
            <a:solidFill>
              <a:srgbClr val="C00000"/>
            </a:solidFill>
          </a:ln>
        </p:spPr>
        <p:txBody>
          <a:bodyPr wrap="none" rtlCol="0">
            <a:spAutoFit/>
          </a:bodyPr>
          <a:lstStyle/>
          <a:p>
            <a:r>
              <a:rPr lang="en-US" b="1" dirty="0" smtClean="0"/>
              <a:t>F1 Embryos:</a:t>
            </a:r>
            <a:endParaRPr lang="en-US" b="1" dirty="0"/>
          </a:p>
        </p:txBody>
      </p:sp>
      <p:sp>
        <p:nvSpPr>
          <p:cNvPr id="35" name="&quot;No&quot; Symbol 34"/>
          <p:cNvSpPr/>
          <p:nvPr/>
        </p:nvSpPr>
        <p:spPr>
          <a:xfrm>
            <a:off x="3429000" y="5867400"/>
            <a:ext cx="609600" cy="533400"/>
          </a:xfrm>
          <a:prstGeom prst="noSmoking">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quot;No&quot; Symbol 35"/>
          <p:cNvSpPr/>
          <p:nvPr/>
        </p:nvSpPr>
        <p:spPr>
          <a:xfrm>
            <a:off x="4724400" y="4495800"/>
            <a:ext cx="838200" cy="685800"/>
          </a:xfrm>
          <a:prstGeom prst="noSmoking">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1143000" y="1295400"/>
            <a:ext cx="7261860" cy="5243830"/>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smtClean="0"/>
              <a:t>Typical Results at NCCU Spring 2014 </a:t>
            </a:r>
            <a:endParaRPr lang="en-US" dirty="0"/>
          </a:p>
        </p:txBody>
      </p:sp>
    </p:spTree>
    <p:extLst>
      <p:ext uri="{BB962C8B-B14F-4D97-AF65-F5344CB8AC3E}">
        <p14:creationId xmlns:p14="http://schemas.microsoft.com/office/powerpoint/2010/main" val="411907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Typical Results at Dickinson College, Carlisle, PA</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924" y="2133600"/>
            <a:ext cx="5943600" cy="4244975"/>
          </a:xfrm>
          <a:prstGeom prst="rect">
            <a:avLst/>
          </a:prstGeom>
          <a:noFill/>
          <a:ln>
            <a:noFill/>
          </a:ln>
        </p:spPr>
      </p:pic>
    </p:spTree>
    <p:extLst>
      <p:ext uri="{BB962C8B-B14F-4D97-AF65-F5344CB8AC3E}">
        <p14:creationId xmlns:p14="http://schemas.microsoft.com/office/powerpoint/2010/main" val="3358163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415079660"/>
              </p:ext>
            </p:extLst>
          </p:nvPr>
        </p:nvGraphicFramePr>
        <p:xfrm>
          <a:off x="152400" y="76200"/>
          <a:ext cx="8305800" cy="640079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52400" y="2819400"/>
            <a:ext cx="66294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494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884749431"/>
              </p:ext>
            </p:extLst>
          </p:nvPr>
        </p:nvGraphicFramePr>
        <p:xfrm>
          <a:off x="-609600" y="-47297"/>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7465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Autofit/>
          </a:bodyPr>
          <a:lstStyle/>
          <a:p>
            <a:r>
              <a:rPr lang="en-US" sz="3200" b="1" dirty="0" smtClean="0"/>
              <a:t>Example Student Responses, </a:t>
            </a:r>
            <a:r>
              <a:rPr lang="en-US" sz="3200" b="1" dirty="0" err="1" smtClean="0"/>
              <a:t>Bucknell</a:t>
            </a:r>
            <a:r>
              <a:rPr lang="en-US" sz="3200" b="1" dirty="0" smtClean="0"/>
              <a:t> University:</a:t>
            </a:r>
            <a:br>
              <a:rPr lang="en-US" sz="3200" b="1" dirty="0" smtClean="0"/>
            </a:br>
            <a:r>
              <a:rPr lang="en-US" sz="3200" b="1" dirty="0" smtClean="0"/>
              <a:t>Q#1What </a:t>
            </a:r>
            <a:r>
              <a:rPr lang="en-US" sz="3200" b="1" dirty="0"/>
              <a:t>do you think is beneficial about learning using this particular activity</a:t>
            </a:r>
            <a:r>
              <a:rPr lang="en-US" sz="3200" b="1" dirty="0" smtClean="0"/>
              <a:t>? </a:t>
            </a:r>
            <a:r>
              <a:rPr lang="en-US" sz="3200" b="1" i="1" dirty="0"/>
              <a:t>Spring 2013</a:t>
            </a:r>
            <a:r>
              <a:rPr lang="en-US" sz="3200" dirty="0"/>
              <a:t/>
            </a:r>
            <a:br>
              <a:rPr lang="en-US" sz="3200" dirty="0"/>
            </a:br>
            <a:r>
              <a:rPr lang="en-US" sz="3200" dirty="0"/>
              <a:t/>
            </a:r>
            <a:br>
              <a:rPr lang="en-US" sz="3200" dirty="0"/>
            </a:br>
            <a:endParaRPr lang="en-US" sz="3200" dirty="0"/>
          </a:p>
        </p:txBody>
      </p:sp>
      <p:sp>
        <p:nvSpPr>
          <p:cNvPr id="3" name="Rectangle 2"/>
          <p:cNvSpPr/>
          <p:nvPr/>
        </p:nvSpPr>
        <p:spPr>
          <a:xfrm>
            <a:off x="0" y="1752600"/>
            <a:ext cx="9144000" cy="4801314"/>
          </a:xfrm>
          <a:prstGeom prst="rect">
            <a:avLst/>
          </a:prstGeom>
        </p:spPr>
        <p:txBody>
          <a:bodyPr wrap="square">
            <a:spAutoFit/>
          </a:bodyPr>
          <a:lstStyle/>
          <a:p>
            <a:pPr marL="285750" indent="-285750">
              <a:buFont typeface="Wingdings" panose="05000000000000000000" pitchFamily="2" charset="2"/>
              <a:buChar char="Ø"/>
            </a:pPr>
            <a:r>
              <a:rPr lang="en-US" dirty="0"/>
              <a:t> </a:t>
            </a:r>
            <a:r>
              <a:rPr lang="en-US" dirty="0" smtClean="0"/>
              <a:t>It's </a:t>
            </a:r>
            <a:r>
              <a:rPr lang="en-US" dirty="0"/>
              <a:t>hands-on and gave us the opportunity to apply lecture to lab to better understand the material.</a:t>
            </a:r>
          </a:p>
          <a:p>
            <a:pPr marL="285750" indent="-285750">
              <a:buFont typeface="Wingdings" panose="05000000000000000000" pitchFamily="2" charset="2"/>
              <a:buChar char="Ø"/>
            </a:pPr>
            <a:endParaRPr lang="en-US" dirty="0"/>
          </a:p>
          <a:p>
            <a:pPr marL="285750" lvl="0" indent="-285750">
              <a:buFont typeface="Wingdings" panose="05000000000000000000" pitchFamily="2" charset="2"/>
              <a:buChar char="Ø"/>
            </a:pPr>
            <a:r>
              <a:rPr lang="en-US" dirty="0"/>
              <a:t>I think any hands on lab work is beneficial overall in better understanding what is happening and what has been discussed in lecture. I found it to be helpful in comparing different gene expressions</a:t>
            </a:r>
            <a:r>
              <a:rPr lang="en-US" dirty="0" smtClean="0"/>
              <a:t>.</a:t>
            </a:r>
          </a:p>
          <a:p>
            <a:pPr marL="285750" lvl="0" indent="-285750">
              <a:buFont typeface="Wingdings" panose="05000000000000000000" pitchFamily="2" charset="2"/>
              <a:buChar char="Ø"/>
            </a:pPr>
            <a:endParaRPr lang="en-US" dirty="0"/>
          </a:p>
          <a:p>
            <a:pPr marL="285750" lvl="0" indent="-285750">
              <a:buFont typeface="Wingdings" panose="05000000000000000000" pitchFamily="2" charset="2"/>
              <a:buChar char="Ø"/>
            </a:pPr>
            <a:r>
              <a:rPr lang="en-US" dirty="0"/>
              <a:t>Getting a visual representation of gene patterning and seeing how they look in 3D embryos, not just textbook drawings.</a:t>
            </a:r>
          </a:p>
          <a:p>
            <a:pPr marL="285750" indent="-285750">
              <a:buFont typeface="Wingdings" panose="05000000000000000000" pitchFamily="2" charset="2"/>
              <a:buChar char="Ø"/>
            </a:pPr>
            <a:r>
              <a:rPr lang="en-US" dirty="0"/>
              <a:t> </a:t>
            </a:r>
          </a:p>
          <a:p>
            <a:pPr marL="285750" lvl="0" indent="-285750">
              <a:buFont typeface="Wingdings" panose="05000000000000000000" pitchFamily="2" charset="2"/>
              <a:buChar char="Ø"/>
            </a:pPr>
            <a:r>
              <a:rPr lang="en-US" dirty="0"/>
              <a:t>You were able to visualize where the different genes were expressed.</a:t>
            </a:r>
          </a:p>
          <a:p>
            <a:pPr marL="285750" indent="-285750">
              <a:buFont typeface="Wingdings" panose="05000000000000000000" pitchFamily="2" charset="2"/>
              <a:buChar char="Ø"/>
            </a:pPr>
            <a:r>
              <a:rPr lang="en-US" dirty="0"/>
              <a:t> </a:t>
            </a:r>
          </a:p>
          <a:p>
            <a:pPr marL="285750" lvl="0" indent="-285750">
              <a:buFont typeface="Wingdings" panose="05000000000000000000" pitchFamily="2" charset="2"/>
              <a:buChar char="Ø"/>
            </a:pPr>
            <a:r>
              <a:rPr lang="en-US" dirty="0"/>
              <a:t>It is a hands on activity plus you get to see exactly how things you learn about in lecture really work.</a:t>
            </a:r>
          </a:p>
          <a:p>
            <a:pPr marL="285750" indent="-285750">
              <a:buFont typeface="Wingdings" panose="05000000000000000000" pitchFamily="2" charset="2"/>
              <a:buChar char="Ø"/>
            </a:pPr>
            <a:r>
              <a:rPr lang="en-US" dirty="0"/>
              <a:t> </a:t>
            </a:r>
          </a:p>
          <a:p>
            <a:pPr marL="285750" lvl="0" indent="-285750">
              <a:buFont typeface="Wingdings" panose="05000000000000000000" pitchFamily="2" charset="2"/>
              <a:buChar char="Ø"/>
            </a:pPr>
            <a:r>
              <a:rPr lang="en-US" dirty="0"/>
              <a:t>Use of tangible experiment to see what we lecture about in class.</a:t>
            </a:r>
          </a:p>
          <a:p>
            <a:r>
              <a:rPr lang="en-US" dirty="0"/>
              <a:t> </a:t>
            </a:r>
          </a:p>
        </p:txBody>
      </p:sp>
    </p:spTree>
    <p:extLst>
      <p:ext uri="{BB962C8B-B14F-4D97-AF65-F5344CB8AC3E}">
        <p14:creationId xmlns:p14="http://schemas.microsoft.com/office/powerpoint/2010/main" val="3399760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I: Introduction to lab and protocol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27903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143000"/>
          </a:xfrm>
        </p:spPr>
        <p:txBody>
          <a:bodyPr>
            <a:noAutofit/>
          </a:bodyPr>
          <a:lstStyle/>
          <a:p>
            <a:r>
              <a:rPr lang="en-US" sz="3200" b="1" dirty="0" smtClean="0"/>
              <a:t>Example Student Responses, </a:t>
            </a:r>
            <a:r>
              <a:rPr lang="en-US" sz="3200" b="1" dirty="0" err="1" smtClean="0"/>
              <a:t>Bucknell</a:t>
            </a:r>
            <a:r>
              <a:rPr lang="en-US" sz="3200" b="1" dirty="0" smtClean="0"/>
              <a:t> University:</a:t>
            </a:r>
            <a:br>
              <a:rPr lang="en-US" sz="3200" b="1" dirty="0" smtClean="0"/>
            </a:br>
            <a:r>
              <a:rPr lang="en-US" sz="3200" b="1" dirty="0" smtClean="0"/>
              <a:t>Q#2: What </a:t>
            </a:r>
            <a:r>
              <a:rPr lang="en-US" sz="3200" b="1" dirty="0"/>
              <a:t>did you learn from using this activity?</a:t>
            </a:r>
            <a:r>
              <a:rPr lang="en-US" sz="3200" dirty="0"/>
              <a:t/>
            </a:r>
            <a:br>
              <a:rPr lang="en-US" sz="3200" dirty="0"/>
            </a:br>
            <a:endParaRPr lang="en-US" sz="3200" dirty="0"/>
          </a:p>
        </p:txBody>
      </p:sp>
      <p:sp>
        <p:nvSpPr>
          <p:cNvPr id="3" name="Rectangle 2"/>
          <p:cNvSpPr/>
          <p:nvPr/>
        </p:nvSpPr>
        <p:spPr>
          <a:xfrm>
            <a:off x="0" y="775692"/>
            <a:ext cx="9067800" cy="6186309"/>
          </a:xfrm>
          <a:prstGeom prst="rect">
            <a:avLst/>
          </a:prstGeom>
        </p:spPr>
        <p:txBody>
          <a:bodyPr wrap="square">
            <a:spAutoFit/>
          </a:bodyPr>
          <a:lstStyle/>
          <a:p>
            <a:r>
              <a:rPr lang="en-US" dirty="0"/>
              <a:t> </a:t>
            </a:r>
          </a:p>
          <a:p>
            <a:pPr marL="285750" lvl="0" indent="-285750">
              <a:buFont typeface="Wingdings" panose="05000000000000000000" pitchFamily="2" charset="2"/>
              <a:buChar char="Ø"/>
            </a:pPr>
            <a:r>
              <a:rPr lang="en-US" dirty="0"/>
              <a:t>The expression of different genes at different stages as well as how to visualize and use the technique of a reporter gene, specifically </a:t>
            </a:r>
            <a:r>
              <a:rPr lang="en-US" dirty="0" err="1"/>
              <a:t>lacZ</a:t>
            </a:r>
            <a:r>
              <a:rPr lang="en-US" dirty="0" smtClean="0"/>
              <a:t>.</a:t>
            </a:r>
          </a:p>
          <a:p>
            <a:pPr lvl="0"/>
            <a:endParaRPr lang="en-US" dirty="0"/>
          </a:p>
          <a:p>
            <a:pPr marL="285750" indent="-285750">
              <a:buFont typeface="Wingdings" panose="05000000000000000000" pitchFamily="2" charset="2"/>
              <a:buChar char="Ø"/>
            </a:pPr>
            <a:r>
              <a:rPr lang="en-US" dirty="0"/>
              <a:t> </a:t>
            </a:r>
            <a:r>
              <a:rPr lang="en-US" dirty="0" smtClean="0"/>
              <a:t>I </a:t>
            </a:r>
            <a:r>
              <a:rPr lang="en-US" dirty="0"/>
              <a:t>got a better understanding of how these genes were really expressed and was able to compare them easily too.</a:t>
            </a:r>
          </a:p>
          <a:p>
            <a:r>
              <a:rPr lang="en-US" dirty="0"/>
              <a:t> </a:t>
            </a:r>
          </a:p>
          <a:p>
            <a:pPr marL="285750" lvl="0" indent="-285750">
              <a:buFont typeface="Wingdings" panose="05000000000000000000" pitchFamily="2" charset="2"/>
              <a:buChar char="Ø"/>
            </a:pPr>
            <a:r>
              <a:rPr lang="en-US" dirty="0"/>
              <a:t>More about Drosophila development; reporter genes and A/P patterning.</a:t>
            </a:r>
          </a:p>
          <a:p>
            <a:r>
              <a:rPr lang="en-US" dirty="0"/>
              <a:t> </a:t>
            </a:r>
          </a:p>
          <a:p>
            <a:pPr marL="285750" lvl="0" indent="-285750">
              <a:buFont typeface="Wingdings" panose="05000000000000000000" pitchFamily="2" charset="2"/>
              <a:buChar char="Ø"/>
            </a:pPr>
            <a:r>
              <a:rPr lang="en-US" dirty="0"/>
              <a:t>Identifying embryo stages, staining procedure, applying patterning material from class to determine the type.</a:t>
            </a:r>
          </a:p>
          <a:p>
            <a:endParaRPr lang="en-US" dirty="0"/>
          </a:p>
          <a:p>
            <a:pPr marL="285750" lvl="0" indent="-285750">
              <a:buFont typeface="Wingdings" panose="05000000000000000000" pitchFamily="2" charset="2"/>
              <a:buChar char="Ø"/>
            </a:pPr>
            <a:r>
              <a:rPr lang="en-US" dirty="0"/>
              <a:t>Not much in addition from lecture. It just clarified the concepts. How to use a reporter gene in lab.</a:t>
            </a:r>
          </a:p>
          <a:p>
            <a:endParaRPr lang="en-US" dirty="0"/>
          </a:p>
          <a:p>
            <a:pPr marL="285750" lvl="0" indent="-285750">
              <a:buFont typeface="Wingdings" panose="05000000000000000000" pitchFamily="2" charset="2"/>
              <a:buChar char="Ø"/>
            </a:pPr>
            <a:r>
              <a:rPr lang="en-US" dirty="0"/>
              <a:t>I learned how Drosophila start to develop and what actions they must go through.</a:t>
            </a:r>
          </a:p>
          <a:p>
            <a:endParaRPr lang="en-US" dirty="0"/>
          </a:p>
          <a:p>
            <a:pPr marL="285750" lvl="0" indent="-285750">
              <a:buFont typeface="Wingdings" panose="05000000000000000000" pitchFamily="2" charset="2"/>
              <a:buChar char="Ø"/>
            </a:pPr>
            <a:r>
              <a:rPr lang="en-US" dirty="0"/>
              <a:t>Different stages of embryonic development. Different patterns of expression.</a:t>
            </a:r>
          </a:p>
          <a:p>
            <a:r>
              <a:rPr lang="en-US" dirty="0"/>
              <a:t> </a:t>
            </a:r>
          </a:p>
          <a:p>
            <a:pPr lvl="0"/>
            <a:r>
              <a:rPr lang="en-US" dirty="0"/>
              <a:t>I learned the different phases of development much more thoroughly (specifically the different cell types and their movements as development progressed).</a:t>
            </a:r>
          </a:p>
          <a:p>
            <a:r>
              <a:rPr lang="en-US" b="1" dirty="0"/>
              <a:t> </a:t>
            </a:r>
            <a:endParaRPr lang="en-US" dirty="0"/>
          </a:p>
        </p:txBody>
      </p:sp>
    </p:spTree>
    <p:extLst>
      <p:ext uri="{BB962C8B-B14F-4D97-AF65-F5344CB8AC3E}">
        <p14:creationId xmlns:p14="http://schemas.microsoft.com/office/powerpoint/2010/main" val="633684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Cathy\AppData\Local\Microsoft\Windows\Temporary Internet Files\Content.IE5\DMROZ8FY\MM900395769[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6075" y="381000"/>
            <a:ext cx="3133725" cy="626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5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974429150"/>
              </p:ext>
            </p:extLst>
          </p:nvPr>
        </p:nvGraphicFramePr>
        <p:xfrm>
          <a:off x="152400" y="152400"/>
          <a:ext cx="8763000" cy="6476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5773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Post-Survey Evaluation Tool</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428" y="838200"/>
            <a:ext cx="774382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5029200"/>
            <a:ext cx="77914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323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Pre-/Post Quiz Questions</a:t>
            </a:r>
            <a:endParaRPr lang="en-US" b="1"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837" y="1503362"/>
            <a:ext cx="6786563" cy="527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27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Target and Timing</a:t>
            </a:r>
            <a:endParaRPr lang="en-US" b="1" dirty="0"/>
          </a:p>
        </p:txBody>
      </p:sp>
      <p:sp>
        <p:nvSpPr>
          <p:cNvPr id="3" name="Content Placeholder 2"/>
          <p:cNvSpPr>
            <a:spLocks noGrp="1"/>
          </p:cNvSpPr>
          <p:nvPr>
            <p:ph idx="1"/>
          </p:nvPr>
        </p:nvSpPr>
        <p:spPr/>
        <p:txBody>
          <a:bodyPr/>
          <a:lstStyle/>
          <a:p>
            <a:r>
              <a:rPr lang="en-US" b="1" dirty="0" smtClean="0"/>
              <a:t>Target audience: </a:t>
            </a:r>
            <a:r>
              <a:rPr lang="en-US" dirty="0" smtClean="0"/>
              <a:t>Genetics (2</a:t>
            </a:r>
            <a:r>
              <a:rPr lang="en-US" baseline="30000" dirty="0" smtClean="0"/>
              <a:t>nd</a:t>
            </a:r>
            <a:r>
              <a:rPr lang="en-US" dirty="0" smtClean="0"/>
              <a:t> semester sophomore) or Developmental Biology (juniors/seniors)</a:t>
            </a:r>
            <a:r>
              <a:rPr lang="en-US" b="1" dirty="0"/>
              <a:t> </a:t>
            </a:r>
            <a:endParaRPr lang="en-US" b="1" dirty="0" smtClean="0"/>
          </a:p>
          <a:p>
            <a:r>
              <a:rPr lang="en-US" b="1" dirty="0" smtClean="0"/>
              <a:t>Timing</a:t>
            </a:r>
            <a:r>
              <a:rPr lang="en-US" b="1" dirty="0"/>
              <a:t>: </a:t>
            </a:r>
            <a:r>
              <a:rPr lang="en-US" dirty="0"/>
              <a:t>Two 2 hour lab </a:t>
            </a:r>
            <a:r>
              <a:rPr lang="en-US" dirty="0" smtClean="0"/>
              <a:t>sessions (plus 1 page paper)</a:t>
            </a:r>
            <a:endParaRPr lang="en-US" dirty="0"/>
          </a:p>
          <a:p>
            <a:endParaRPr lang="en-US" dirty="0"/>
          </a:p>
        </p:txBody>
      </p:sp>
    </p:spTree>
    <p:extLst>
      <p:ext uri="{BB962C8B-B14F-4D97-AF65-F5344CB8AC3E}">
        <p14:creationId xmlns:p14="http://schemas.microsoft.com/office/powerpoint/2010/main" val="32703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genes shape animals?</a:t>
            </a:r>
            <a:endParaRPr lang="en-US" dirty="0"/>
          </a:p>
        </p:txBody>
      </p:sp>
      <p:pic>
        <p:nvPicPr>
          <p:cNvPr id="4" name="Picture 2" descr="embryo_dev_series1"/>
          <p:cNvPicPr>
            <a:picLocks noChangeAspect="1" noChangeArrowheads="1"/>
          </p:cNvPicPr>
          <p:nvPr/>
        </p:nvPicPr>
        <p:blipFill>
          <a:blip r:embed="rId2" cstate="print"/>
          <a:srcRect r="49630" b="81023"/>
          <a:stretch>
            <a:fillRect/>
          </a:stretch>
        </p:blipFill>
        <p:spPr bwMode="auto">
          <a:xfrm>
            <a:off x="228600" y="2819400"/>
            <a:ext cx="3972560" cy="1752600"/>
          </a:xfrm>
          <a:prstGeom prst="rect">
            <a:avLst/>
          </a:prstGeom>
          <a:noFill/>
          <a:ln w="9525">
            <a:noFill/>
            <a:miter lim="800000"/>
            <a:headEnd/>
            <a:tailEnd/>
          </a:ln>
        </p:spPr>
      </p:pic>
      <p:pic>
        <p:nvPicPr>
          <p:cNvPr id="6" name="Picture 5" descr="drosophila_200"/>
          <p:cNvPicPr>
            <a:picLocks noChangeAspect="1" noChangeArrowheads="1"/>
          </p:cNvPicPr>
          <p:nvPr/>
        </p:nvPicPr>
        <p:blipFill>
          <a:blip r:embed="rId3" cstate="print"/>
          <a:srcRect/>
          <a:stretch>
            <a:fillRect/>
          </a:stretch>
        </p:blipFill>
        <p:spPr bwMode="auto">
          <a:xfrm>
            <a:off x="5410200" y="2133600"/>
            <a:ext cx="3169285" cy="3200400"/>
          </a:xfrm>
          <a:prstGeom prst="rect">
            <a:avLst/>
          </a:prstGeom>
          <a:noFill/>
          <a:ln w="9525">
            <a:noFill/>
            <a:miter lim="800000"/>
            <a:headEnd/>
            <a:tailEnd/>
          </a:ln>
        </p:spPr>
      </p:pic>
      <p:sp>
        <p:nvSpPr>
          <p:cNvPr id="7" name="Text Box 6"/>
          <p:cNvSpPr txBox="1">
            <a:spLocks noChangeArrowheads="1"/>
          </p:cNvSpPr>
          <p:nvPr/>
        </p:nvSpPr>
        <p:spPr bwMode="auto">
          <a:xfrm>
            <a:off x="5562600" y="6119336"/>
            <a:ext cx="3581400" cy="738664"/>
          </a:xfrm>
          <a:prstGeom prst="rect">
            <a:avLst/>
          </a:prstGeom>
          <a:noFill/>
          <a:ln w="9525">
            <a:noFill/>
            <a:miter lim="800000"/>
            <a:headEnd/>
            <a:tailEnd/>
          </a:ln>
        </p:spPr>
        <p:txBody>
          <a:bodyPr wrap="square">
            <a:spAutoFit/>
          </a:bodyPr>
          <a:lstStyle/>
          <a:p>
            <a:r>
              <a:rPr lang="en-US" sz="1400" dirty="0" smtClean="0">
                <a:latin typeface="Verdana" pitchFamily="34" charset="0"/>
              </a:rPr>
              <a:t>Photo credits:</a:t>
            </a:r>
          </a:p>
          <a:p>
            <a:r>
              <a:rPr lang="en-US" sz="1400" dirty="0" smtClean="0">
                <a:latin typeface="Verdana" pitchFamily="34" charset="0"/>
              </a:rPr>
              <a:t>Eye </a:t>
            </a:r>
            <a:r>
              <a:rPr lang="en-US" sz="1400" dirty="0">
                <a:latin typeface="Verdana" pitchFamily="34" charset="0"/>
              </a:rPr>
              <a:t>of Science/Science Photo </a:t>
            </a:r>
            <a:r>
              <a:rPr lang="en-US" sz="1400" dirty="0" smtClean="0">
                <a:latin typeface="Verdana" pitchFamily="34" charset="0"/>
              </a:rPr>
              <a:t>Library</a:t>
            </a:r>
          </a:p>
          <a:p>
            <a:r>
              <a:rPr lang="en-US" sz="1400" dirty="0" err="1" smtClean="0">
                <a:latin typeface="Verdana" pitchFamily="34" charset="0"/>
              </a:rPr>
              <a:t>Parkhurst</a:t>
            </a:r>
            <a:r>
              <a:rPr lang="en-US" sz="1400" dirty="0" smtClean="0">
                <a:latin typeface="Verdana" pitchFamily="34" charset="0"/>
              </a:rPr>
              <a:t> Lab</a:t>
            </a:r>
            <a:endParaRPr lang="en-US" sz="1400" dirty="0">
              <a:latin typeface="Verdana" pitchFamily="34" charset="0"/>
            </a:endParaRPr>
          </a:p>
        </p:txBody>
      </p:sp>
      <p:sp>
        <p:nvSpPr>
          <p:cNvPr id="8" name="Right Arrow 7"/>
          <p:cNvSpPr/>
          <p:nvPr/>
        </p:nvSpPr>
        <p:spPr>
          <a:xfrm>
            <a:off x="4343400" y="3733800"/>
            <a:ext cx="990600" cy="5334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oinfo.org.cn/book/biochemistry/chapt27/980-2.jpg"/>
          <p:cNvPicPr>
            <a:picLocks noChangeAspect="1" noChangeArrowheads="1"/>
          </p:cNvPicPr>
          <p:nvPr/>
        </p:nvPicPr>
        <p:blipFill>
          <a:blip r:embed="rId2" cstate="print"/>
          <a:srcRect/>
          <a:stretch>
            <a:fillRect/>
          </a:stretch>
        </p:blipFill>
        <p:spPr bwMode="auto">
          <a:xfrm>
            <a:off x="1524000" y="1371600"/>
            <a:ext cx="5791200" cy="5168349"/>
          </a:xfrm>
          <a:prstGeom prst="rect">
            <a:avLst/>
          </a:prstGeom>
          <a:noFill/>
        </p:spPr>
      </p:pic>
      <p:sp>
        <p:nvSpPr>
          <p:cNvPr id="2" name="Title 1"/>
          <p:cNvSpPr>
            <a:spLocks noGrp="1"/>
          </p:cNvSpPr>
          <p:nvPr>
            <p:ph type="title"/>
          </p:nvPr>
        </p:nvSpPr>
        <p:spPr/>
        <p:txBody>
          <a:bodyPr>
            <a:normAutofit fontScale="90000"/>
          </a:bodyPr>
          <a:lstStyle/>
          <a:p>
            <a:r>
              <a:rPr lang="en-US" dirty="0" smtClean="0"/>
              <a:t>How to avoid developmental defects?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scientists begin to understand how genes controlled shape/pattern?</a:t>
            </a:r>
            <a:endParaRPr lang="en-US" dirty="0"/>
          </a:p>
        </p:txBody>
      </p:sp>
      <p:sp>
        <p:nvSpPr>
          <p:cNvPr id="3" name="Content Placeholder 2"/>
          <p:cNvSpPr>
            <a:spLocks noGrp="1"/>
          </p:cNvSpPr>
          <p:nvPr>
            <p:ph idx="1"/>
          </p:nvPr>
        </p:nvSpPr>
        <p:spPr>
          <a:xfrm>
            <a:off x="457200" y="1981200"/>
            <a:ext cx="8229600" cy="4648199"/>
          </a:xfrm>
        </p:spPr>
        <p:txBody>
          <a:bodyPr>
            <a:normAutofit fontScale="92500" lnSpcReduction="20000"/>
          </a:bodyPr>
          <a:lstStyle/>
          <a:p>
            <a:r>
              <a:rPr lang="en-US" dirty="0" smtClean="0"/>
              <a:t>Forward genetic screen</a:t>
            </a:r>
          </a:p>
          <a:p>
            <a:pPr lvl="1"/>
            <a:r>
              <a:rPr lang="en-US" dirty="0" smtClean="0"/>
              <a:t>Randomly mutagenize flies</a:t>
            </a:r>
          </a:p>
          <a:p>
            <a:r>
              <a:rPr lang="en-US" dirty="0" smtClean="0"/>
              <a:t>Clone mutants</a:t>
            </a:r>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solidFill>
                  <a:srgbClr val="FF0000"/>
                </a:solidFill>
              </a:rPr>
              <a:t>Characterize gene expression patterns</a:t>
            </a:r>
          </a:p>
          <a:p>
            <a:endParaRPr lang="en-US" dirty="0" smtClean="0"/>
          </a:p>
        </p:txBody>
      </p:sp>
      <p:pic>
        <p:nvPicPr>
          <p:cNvPr id="4" name="Picture 2"/>
          <p:cNvPicPr>
            <a:picLocks noChangeAspect="1" noChangeArrowheads="1"/>
          </p:cNvPicPr>
          <p:nvPr/>
        </p:nvPicPr>
        <p:blipFill>
          <a:blip r:embed="rId2" cstate="print"/>
          <a:srcRect l="37700" t="15625" r="26794" b="22916"/>
          <a:stretch>
            <a:fillRect/>
          </a:stretch>
        </p:blipFill>
        <p:spPr bwMode="auto">
          <a:xfrm>
            <a:off x="5181600" y="1905000"/>
            <a:ext cx="3505200" cy="34110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3">
                                            <p:txEl>
                                              <p:pRg st="9" end="9"/>
                                            </p:txEl>
                                          </p:spTgt>
                                        </p:tgtEl>
                                      </p:cBhvr>
                                      <p:to x="80000" y="100000"/>
                                    </p:animScale>
                                    <p:anim by="(#ppt_w*0.10)" calcmode="lin" valueType="num">
                                      <p:cBhvr>
                                        <p:cTn id="7" dur="250" autoRev="1" fill="hold">
                                          <p:stCondLst>
                                            <p:cond delay="0"/>
                                          </p:stCondLst>
                                        </p:cTn>
                                        <p:tgtEl>
                                          <p:spTgt spid="3">
                                            <p:txEl>
                                              <p:pRg st="9" end="9"/>
                                            </p:txEl>
                                          </p:spTgt>
                                        </p:tgtEl>
                                        <p:attrNameLst>
                                          <p:attrName>ppt_x</p:attrName>
                                        </p:attrNameLst>
                                      </p:cBhvr>
                                    </p:anim>
                                    <p:anim by="(-#ppt_w*0.10)" calcmode="lin" valueType="num">
                                      <p:cBhvr>
                                        <p:cTn id="8" dur="250" autoRev="1" fill="hold">
                                          <p:stCondLst>
                                            <p:cond delay="0"/>
                                          </p:stCondLst>
                                        </p:cTn>
                                        <p:tgtEl>
                                          <p:spTgt spid="3">
                                            <p:txEl>
                                              <p:pRg st="9" end="9"/>
                                            </p:txEl>
                                          </p:spTgt>
                                        </p:tgtEl>
                                        <p:attrNameLst>
                                          <p:attrName>ppt_y</p:attrName>
                                        </p:attrNameLst>
                                      </p:cBhvr>
                                    </p:anim>
                                    <p:animRot by="-480000">
                                      <p:cBhvr>
                                        <p:cTn id="9" dur="250" autoRev="1" fill="hold">
                                          <p:stCondLst>
                                            <p:cond delay="0"/>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do we know when these Genes are Expressed/’Turned on’?</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62858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TotalTime>
  <Words>2000</Words>
  <Application>Microsoft Office PowerPoint</Application>
  <PresentationFormat>On-screen Show (4:3)</PresentationFormat>
  <Paragraphs>295</Paragraphs>
  <Slides>44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Symbol</vt:lpstr>
      <vt:lpstr>Verdana</vt:lpstr>
      <vt:lpstr>Wingdings</vt:lpstr>
      <vt:lpstr>Office Theme</vt:lpstr>
      <vt:lpstr>Gene Expression Patterns in Drosophila Embryos using lacZ Transgenes</vt:lpstr>
      <vt:lpstr>Acknowledgements</vt:lpstr>
      <vt:lpstr>Outline</vt:lpstr>
      <vt:lpstr>Part I: Introduction to lab and protocol</vt:lpstr>
      <vt:lpstr>Target and Timing</vt:lpstr>
      <vt:lpstr>How do genes shape animals?</vt:lpstr>
      <vt:lpstr>How to avoid developmental defects?</vt:lpstr>
      <vt:lpstr>How did scientists begin to understand how genes controlled shape/pattern?</vt:lpstr>
      <vt:lpstr>How do we know when these Genes are Expressed/’Turned on’?</vt:lpstr>
      <vt:lpstr>REPORTER GENE </vt:lpstr>
      <vt:lpstr>Tadpole Brain: Expression of GFP under the control of b-tubulin gene expression regulation</vt:lpstr>
      <vt:lpstr>lacZ Reporter in Fly embryo</vt:lpstr>
      <vt:lpstr>Different Drosophila regulatory sequences  can turn on the bacterial lacZ reporter </vt:lpstr>
      <vt:lpstr>How did the Bacterial lacZ gene Sequence Get into the Drosophila Genome?</vt:lpstr>
      <vt:lpstr>Transgene</vt:lpstr>
      <vt:lpstr>Making a Transgenic Fly</vt:lpstr>
      <vt:lpstr>Drosophila Life Cycle</vt:lpstr>
      <vt:lpstr>Drosophila enhancer-lacZ  Protocol</vt:lpstr>
      <vt:lpstr>Summary of Drosophila regulation of lacZ Gene Expression Lab</vt:lpstr>
      <vt:lpstr>Start Lab protocol</vt:lpstr>
      <vt:lpstr>Part 2: Why Gene Expression Patterns Matters, Typical Results &amp; Student Data</vt:lpstr>
      <vt:lpstr>How does gene expression shape a fly?</vt:lpstr>
      <vt:lpstr>PowerPoint Presentation</vt:lpstr>
      <vt:lpstr>PowerPoint Presentation</vt:lpstr>
      <vt:lpstr>Cascade of Gene Regulation</vt:lpstr>
      <vt:lpstr>Drosophila Enhancers in this lab: Gene Expression Correlated to Embryonic Stage</vt:lpstr>
      <vt:lpstr>EGG POLARITY GENES:  Define Major BODY AXES </vt:lpstr>
      <vt:lpstr>Example Expression Pattern</vt:lpstr>
      <vt:lpstr>PowerPoint Presentation</vt:lpstr>
      <vt:lpstr>Homeotic Genes needed to make sure parts like legs are formed in the thorax and NOT on the head (left/(b))</vt:lpstr>
      <vt:lpstr>Homeotic Genes are found in two regions of the Drosophila chromosome:</vt:lpstr>
      <vt:lpstr>Homeotic Genes Conserved in Mammals</vt:lpstr>
      <vt:lpstr>Possible Genes Regulators that turn on lacZ Reporter Gene</vt:lpstr>
      <vt:lpstr>25% Embryos lack enhancer-lacZ gene:  wingless (wg)-lacZ example</vt:lpstr>
      <vt:lpstr>Typical Results at NCCU Spring 2014 </vt:lpstr>
      <vt:lpstr>Typical Results at Dickinson College, Carlisle, PA</vt:lpstr>
      <vt:lpstr>PowerPoint Presentation</vt:lpstr>
      <vt:lpstr>PowerPoint Presentation</vt:lpstr>
      <vt:lpstr>Example Student Responses, Bucknell University: Q#1What do you think is beneficial about learning using this particular activity? Spring 2013  </vt:lpstr>
      <vt:lpstr>Example Student Responses, Bucknell University: Q#2: What did you learn from using this activity? </vt:lpstr>
      <vt:lpstr>PowerPoint Presentation</vt:lpstr>
      <vt:lpstr>PowerPoint Presentation</vt:lpstr>
      <vt:lpstr>Post-Survey Evaluation Tool</vt:lpstr>
      <vt:lpstr>Example Pre-/Post Quiz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Expressing During Early Drosophila Development</dc:title>
  <dc:creator>Cathy</dc:creator>
  <cp:lastModifiedBy>Beck, Christopher</cp:lastModifiedBy>
  <cp:revision>102</cp:revision>
  <dcterms:created xsi:type="dcterms:W3CDTF">2013-02-14T13:45:20Z</dcterms:created>
  <dcterms:modified xsi:type="dcterms:W3CDTF">2016-06-28T18:52:27Z</dcterms:modified>
</cp:coreProperties>
</file>