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61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C13S8tNnaTt+67CA2jbGPb6qh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18" orient="horz"/>
        <p:guide pos="392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9da9023d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9da9023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79da9023d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159783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575050" y="20480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792288" y="402552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dc.gov/coronavirus/2019-ncov/variants/genomic-surveillance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ctrTitle"/>
          </p:nvPr>
        </p:nvSpPr>
        <p:spPr>
          <a:xfrm>
            <a:off x="685800" y="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Mapping Mutations in the SARS-CoV-2 Genome</a:t>
            </a:r>
            <a:endParaRPr/>
          </a:p>
        </p:txBody>
      </p:sp>
      <p:pic>
        <p:nvPicPr>
          <p:cNvPr descr="Our Pandemic Year—A COVID-19 Timeline &gt; News &gt; Yale Medicine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364" y="1140951"/>
            <a:ext cx="6309271" cy="35501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0" y="4774148"/>
            <a:ext cx="65132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https://www.yalemedicine.org/news/covid-timeline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Our Data</a:t>
            </a:r>
            <a:endParaRPr/>
          </a:p>
        </p:txBody>
      </p:sp>
      <p:sp>
        <p:nvSpPr>
          <p:cNvPr id="163" name="Google Shape;163;p1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UPenn SARS-CoV-2 variant database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Mid-June 2020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International data - primarily South African data with some Chinese and European data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Transitions vs. Transversions</a:t>
            </a:r>
            <a:endParaRPr/>
          </a:p>
        </p:txBody>
      </p:sp>
      <p:sp>
        <p:nvSpPr>
          <p:cNvPr descr="Transversion - Wikipedia" id="169" name="Google Shape;169;p12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1009202"/>
            <a:ext cx="3703320" cy="35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 txBox="1"/>
          <p:nvPr/>
        </p:nvSpPr>
        <p:spPr>
          <a:xfrm>
            <a:off x="457200" y="1971585"/>
            <a:ext cx="32528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Transversions are more likely to cause changes in amino acid coded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457200" y="205979"/>
            <a:ext cx="606552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Most common mutations</a:t>
            </a:r>
            <a:endParaRPr/>
          </a:p>
        </p:txBody>
      </p: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457200" y="3219053"/>
            <a:ext cx="6827520" cy="1375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 =&gt; T mutations are very common</a:t>
            </a:r>
            <a:endParaRPr/>
          </a:p>
        </p:txBody>
      </p:sp>
      <p:pic>
        <p:nvPicPr>
          <p:cNvPr descr="Hydrolytic deamination in cytidine to uridine (C ! U) and adenosine to inosine (A ! I) conversion. Cytidine/adenosine deaminase catalyzes hydrolytic deamination at the C6 position, inducing uridine/inosine to pair with adenosine/cytidine and thus change to thymine/guanosine" id="178" name="Google Shape;178;p13"/>
          <p:cNvPicPr preferRelativeResize="0"/>
          <p:nvPr/>
        </p:nvPicPr>
        <p:blipFill rotWithShape="1">
          <a:blip r:embed="rId3">
            <a:alphaModFix/>
          </a:blip>
          <a:srcRect b="50000" l="0" r="46000" t="0"/>
          <a:stretch/>
        </p:blipFill>
        <p:spPr>
          <a:xfrm>
            <a:off x="243840" y="1063229"/>
            <a:ext cx="4937760" cy="215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ydrolytic deamination in cytidine to uridine (C ! U) and adenosine to inosine (A ! I) conversion. Cytidine/adenosine deaminase catalyzes hydrolytic deamination at the C6 position, inducing uridine/inosine to pair with adenosine/cytidine and thus change to thymine/guanosine" id="179" name="Google Shape;179;p13"/>
          <p:cNvPicPr preferRelativeResize="0"/>
          <p:nvPr/>
        </p:nvPicPr>
        <p:blipFill rotWithShape="1">
          <a:blip r:embed="rId3">
            <a:alphaModFix/>
          </a:blip>
          <a:srcRect b="-14771" l="55333" r="20999" t="0"/>
          <a:stretch/>
        </p:blipFill>
        <p:spPr>
          <a:xfrm>
            <a:off x="6736080" y="205979"/>
            <a:ext cx="2164080" cy="494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Tracking Variants – Genomic Surveillance</a:t>
            </a:r>
            <a:endParaRPr/>
          </a:p>
        </p:txBody>
      </p:sp>
      <p:sp>
        <p:nvSpPr>
          <p:cNvPr id="185" name="Google Shape;185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https://www.cdc.gov/coronavirus/2019-ncov/variants/genomic-surveillance.html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9da9023d3_0_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types of variants can actually circulate in nature? </a:t>
            </a:r>
            <a:endParaRPr/>
          </a:p>
        </p:txBody>
      </p:sp>
      <p:pic>
        <p:nvPicPr>
          <p:cNvPr id="192" name="Google Shape;192;g279da9023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78" y="1366550"/>
            <a:ext cx="4413701" cy="328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79da9023d3_0_0"/>
          <p:cNvSpPr txBox="1"/>
          <p:nvPr/>
        </p:nvSpPr>
        <p:spPr>
          <a:xfrm>
            <a:off x="4920125" y="1366550"/>
            <a:ext cx="3585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parts of the plane are essential?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parts of the plane are non-essential?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79da9023d3_0_0"/>
          <p:cNvSpPr txBox="1"/>
          <p:nvPr/>
        </p:nvSpPr>
        <p:spPr>
          <a:xfrm>
            <a:off x="1109025" y="4506650"/>
            <a:ext cx="3585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dot = damage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79da9023d3_0_0"/>
          <p:cNvSpPr txBox="1"/>
          <p:nvPr/>
        </p:nvSpPr>
        <p:spPr>
          <a:xfrm>
            <a:off x="2761800" y="4809825"/>
            <a:ext cx="6382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https://en.wikipedia.org/wiki/Survivorship_bias#/media/File:Survivorship-bias.svg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SARS-Cov-2 Variants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838" y="0"/>
            <a:ext cx="64087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5598826" y="4901211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https://bpsbioscience.com/sars-cov-2-variants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Molecular mechanism of interaction between SARS-CoV-2 and host cells and  interventional therapy | Signal Transduction and Targeted Therapy"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50" y="374650"/>
            <a:ext cx="86995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0" y="4768850"/>
            <a:ext cx="64607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https://www.nature.com/articles/s41392-021-00653-w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figure 2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50" y="361950"/>
            <a:ext cx="86995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0" y="4768850"/>
            <a:ext cx="64607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https://www.nature.com/articles/s41392-021-00653-w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457200" y="205979"/>
            <a:ext cx="4114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Early Variants</a:t>
            </a:r>
            <a:endParaRPr/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457200" y="1200151"/>
            <a:ext cx="3959877" cy="1146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Spike D614 was the original Wuhan form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Associated with higher viral loads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7077" y="0"/>
            <a:ext cx="453548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9579" y="2186941"/>
            <a:ext cx="2415420" cy="241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Omicron Is WHO's Fifth Variant of Concern, Experts Urge Patience | The  Scientist Magazine®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938" y="0"/>
            <a:ext cx="73485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896937" y="4840223"/>
            <a:ext cx="734853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https://www.the-scientist.com/news-opinion/omicron-is-who-s-fifth-variant-of-concern-experts-urge-patience-69472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457200" y="205979"/>
            <a:ext cx="44323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Later Variants</a:t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457200" y="1200151"/>
            <a:ext cx="42545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Alpha – B.1.1.7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30-50% more contagious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Beta – B.1.351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Gamma – P.1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Delta - B.1.617.2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50% more contagious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Infectious longer</a:t>
            </a:r>
            <a:endParaRPr/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Infographic: Mutation of SARS-CoV-2 - current variants of concern"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1700" y="0"/>
            <a:ext cx="4432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0" y="4706688"/>
            <a:ext cx="47117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https://www.ecdc.europa.eu/en/publications-data/covid-19-infographic-mutations-current-variants-concern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457200" y="205979"/>
            <a:ext cx="34585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Omicron </a:t>
            </a:r>
            <a:endParaRPr/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457200" y="1200151"/>
            <a:ext cx="3458512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3x (or more) better spread than delta variant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Evades immune system better</a:t>
            </a:r>
            <a:endParaRPr/>
          </a:p>
        </p:txBody>
      </p:sp>
      <p:pic>
        <p:nvPicPr>
          <p:cNvPr descr="INTERACTIVE- COVID19 - How Omicron compares"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5712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 txBox="1"/>
          <p:nvPr/>
        </p:nvSpPr>
        <p:spPr>
          <a:xfrm>
            <a:off x="84788" y="4638229"/>
            <a:ext cx="40524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https://www.aljazeera.com/news/2021/11/29/infographic-how-omicron-compares-to-other-covid-variants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Consequences for prevention</a:t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ow effective are coronavirus vaccines against the Delta variant? |  Financial Times"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937" y="1043400"/>
            <a:ext cx="5524125" cy="355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/>
        </p:nvSpPr>
        <p:spPr>
          <a:xfrm>
            <a:off x="0" y="4731545"/>
            <a:ext cx="8686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https://www.ft.com/content/5a24d39a-a702-40d2-876d-b12a524dc9a5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2019-09-19T23:17:54Z</dcterms:created>
  <dc:creator>Rachael Barry</dc:creator>
</cp:coreProperties>
</file>