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8" r:id="rId4"/>
    <p:sldId id="273" r:id="rId5"/>
    <p:sldId id="259" r:id="rId6"/>
    <p:sldId id="265" r:id="rId7"/>
    <p:sldId id="266" r:id="rId8"/>
    <p:sldId id="264" r:id="rId9"/>
    <p:sldId id="272" r:id="rId10"/>
    <p:sldId id="26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08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1622"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39C6F5-2839-4D8A-AE65-771E8908213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3829686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39C6F5-2839-4D8A-AE65-771E8908213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205659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39C6F5-2839-4D8A-AE65-771E8908213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190414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39C6F5-2839-4D8A-AE65-771E8908213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193664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39C6F5-2839-4D8A-AE65-771E8908213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174578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39C6F5-2839-4D8A-AE65-771E89082133}"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56445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39C6F5-2839-4D8A-AE65-771E89082133}" type="datetimeFigureOut">
              <a:rPr lang="en-US" smtClean="0"/>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17838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39C6F5-2839-4D8A-AE65-771E89082133}"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325367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39C6F5-2839-4D8A-AE65-771E89082133}"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127407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39C6F5-2839-4D8A-AE65-771E89082133}"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401379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39C6F5-2839-4D8A-AE65-771E89082133}"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48D1ED-2490-4018-A0EF-32211DAA1DDB}" type="slidenum">
              <a:rPr lang="en-US" smtClean="0"/>
              <a:t>‹#›</a:t>
            </a:fld>
            <a:endParaRPr lang="en-US"/>
          </a:p>
        </p:txBody>
      </p:sp>
    </p:spTree>
    <p:extLst>
      <p:ext uri="{BB962C8B-B14F-4D97-AF65-F5344CB8AC3E}">
        <p14:creationId xmlns:p14="http://schemas.microsoft.com/office/powerpoint/2010/main" val="104495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39C6F5-2839-4D8A-AE65-771E89082133}" type="datetimeFigureOut">
              <a:rPr lang="en-US" smtClean="0"/>
              <a:t>9/15/2025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48D1ED-2490-4018-A0EF-32211DAA1DDB}" type="slidenum">
              <a:rPr lang="en-US" smtClean="0"/>
              <a:t>‹#›</a:t>
            </a:fld>
            <a:endParaRPr lang="en-US"/>
          </a:p>
        </p:txBody>
      </p:sp>
    </p:spTree>
    <p:extLst>
      <p:ext uri="{BB962C8B-B14F-4D97-AF65-F5344CB8AC3E}">
        <p14:creationId xmlns:p14="http://schemas.microsoft.com/office/powerpoint/2010/main" val="720110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glider1@unl.edu"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video" Target="https://www.youtube.com/embed/MFE2RZeuO5g?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geonarrative.usgs.gov/dmp/"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111/geb.70056"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0B674C-1531-2F04-7FEC-EA0A6873E445}"/>
              </a:ext>
            </a:extLst>
          </p:cNvPr>
          <p:cNvSpPr txBox="1"/>
          <p:nvPr/>
        </p:nvSpPr>
        <p:spPr>
          <a:xfrm>
            <a:off x="784927" y="284486"/>
            <a:ext cx="7787640" cy="5784276"/>
          </a:xfrm>
          <a:prstGeom prst="rect">
            <a:avLst/>
          </a:prstGeom>
          <a:noFill/>
        </p:spPr>
        <p:txBody>
          <a:bodyPr wrap="square">
            <a:spAutoFit/>
          </a:bodyPr>
          <a:lstStyle/>
          <a:p>
            <a:pPr>
              <a:lnSpc>
                <a:spcPct val="107000"/>
              </a:lnSpc>
              <a:spcAft>
                <a:spcPts val="800"/>
              </a:spcAft>
            </a:pPr>
            <a:r>
              <a:rPr lang="en-US" kern="100" dirty="0">
                <a:latin typeface="Calibri" panose="020F0502020204030204" pitchFamily="34" charset="0"/>
                <a:ea typeface="Aptos" panose="020B0004020202020204" pitchFamily="34" charset="0"/>
                <a:cs typeface="Times New Roman" panose="02020603050405020304" pitchFamily="18" charset="0"/>
              </a:rPr>
              <a:t> </a:t>
            </a:r>
            <a:r>
              <a:rPr lang="en-US" sz="2800" b="1" kern="100" dirty="0">
                <a:solidFill>
                  <a:srgbClr val="000000"/>
                </a:solidFill>
                <a:latin typeface="Aptos" panose="020B0004020202020204" pitchFamily="34" charset="0"/>
                <a:ea typeface="Aptos" panose="020B0004020202020204" pitchFamily="34" charset="0"/>
                <a:cs typeface="Times New Roman" panose="02020603050405020304" pitchFamily="18" charset="0"/>
              </a:rPr>
              <a:t>Using Dragonfly Larvae (Naiads) to Investigate Predator-Prey Interactions </a:t>
            </a:r>
            <a:endParaRPr lang="en-US" sz="2800" b="1"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tabLst>
                <a:tab pos="457200" algn="l"/>
              </a:tabLst>
            </a:pPr>
            <a:r>
              <a:rPr lang="en-US" sz="2800" kern="100" dirty="0">
                <a:latin typeface="Aptos" panose="020B0004020202020204" pitchFamily="34" charset="0"/>
                <a:ea typeface="Aptos" panose="020B0004020202020204" pitchFamily="34" charset="0"/>
                <a:cs typeface="Times New Roman" panose="02020603050405020304" pitchFamily="18" charset="0"/>
              </a:rPr>
              <a:t>Presenters and Collaborators: </a:t>
            </a:r>
          </a:p>
          <a:p>
            <a:pPr>
              <a:spcAft>
                <a:spcPts val="800"/>
              </a:spcAft>
              <a:tabLst>
                <a:tab pos="457200" algn="l"/>
              </a:tabLst>
            </a:pPr>
            <a:r>
              <a:rPr lang="en-US" sz="2400" kern="100" dirty="0">
                <a:latin typeface="Aptos" panose="020B0004020202020204" pitchFamily="34" charset="0"/>
                <a:ea typeface="Aptos" panose="020B0004020202020204" pitchFamily="34" charset="0"/>
                <a:cs typeface="Times New Roman" panose="02020603050405020304" pitchFamily="18" charset="0"/>
              </a:rPr>
              <a:t>William V. Glider, University of Nebraska-Lincoln: </a:t>
            </a:r>
            <a:r>
              <a:rPr lang="en-US" sz="2400" kern="100" dirty="0">
                <a:latin typeface="Aptos" panose="020B0004020202020204" pitchFamily="34" charset="0"/>
                <a:ea typeface="Aptos" panose="020B0004020202020204" pitchFamily="34" charset="0"/>
                <a:cs typeface="Times New Roman" panose="02020603050405020304" pitchFamily="18" charset="0"/>
                <a:hlinkClick r:id="rId2"/>
              </a:rPr>
              <a:t>wglider1@unl.edu</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a:spcAft>
                <a:spcPts val="800"/>
              </a:spcAft>
              <a:tabLst>
                <a:tab pos="457200" algn="l"/>
              </a:tabLst>
            </a:pPr>
            <a:r>
              <a:rPr lang="en-US" sz="2400" kern="100" dirty="0">
                <a:latin typeface="Aptos" panose="020B0004020202020204" pitchFamily="34" charset="0"/>
                <a:cs typeface="Times New Roman" panose="02020603050405020304" pitchFamily="18" charset="0"/>
              </a:rPr>
              <a:t>Cristian Gonzalez: Will be attending Yale University this fall as Ph.D. candidate</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a:spcAft>
                <a:spcPts val="800"/>
              </a:spcAft>
              <a:tabLst>
                <a:tab pos="457200" algn="l"/>
              </a:tabLst>
            </a:pPr>
            <a:r>
              <a:rPr lang="en-US" sz="2400" kern="100" dirty="0">
                <a:latin typeface="Aptos" panose="020B0004020202020204" pitchFamily="34" charset="0"/>
                <a:ea typeface="Aptos" panose="020B0004020202020204" pitchFamily="34" charset="0"/>
                <a:cs typeface="Times New Roman" panose="02020603050405020304" pitchFamily="18" charset="0"/>
              </a:rPr>
              <a:t>Gage Kircher, University of Nebraska-Lincoln – recent grad &amp; medical school applicant</a:t>
            </a:r>
          </a:p>
          <a:p>
            <a:pPr>
              <a:spcAft>
                <a:spcPts val="800"/>
              </a:spcAft>
              <a:tabLst>
                <a:tab pos="457200" algn="l"/>
              </a:tabLst>
            </a:pPr>
            <a:r>
              <a:rPr lang="en-US" sz="2400" kern="100" dirty="0">
                <a:latin typeface="Aptos" panose="020B0004020202020204" pitchFamily="34" charset="0"/>
                <a:ea typeface="Aptos" panose="020B0004020202020204" pitchFamily="34" charset="0"/>
                <a:cs typeface="Times New Roman" panose="02020603050405020304" pitchFamily="18" charset="0"/>
              </a:rPr>
              <a:t>Grace McManaman, University of Nebraska Medical Center – 3</a:t>
            </a:r>
            <a:r>
              <a:rPr lang="en-US" sz="2400" kern="100" baseline="30000" dirty="0">
                <a:latin typeface="Aptos" panose="020B0004020202020204" pitchFamily="34" charset="0"/>
                <a:ea typeface="Aptos" panose="020B0004020202020204" pitchFamily="34" charset="0"/>
                <a:cs typeface="Times New Roman" panose="02020603050405020304" pitchFamily="18" charset="0"/>
              </a:rPr>
              <a:t>rd</a:t>
            </a:r>
            <a:r>
              <a:rPr lang="en-US" sz="2400" kern="100" dirty="0">
                <a:latin typeface="Aptos" panose="020B0004020202020204" pitchFamily="34" charset="0"/>
                <a:ea typeface="Aptos" panose="020B0004020202020204" pitchFamily="34" charset="0"/>
                <a:cs typeface="Times New Roman" panose="02020603050405020304" pitchFamily="18" charset="0"/>
              </a:rPr>
              <a:t> year medical student</a:t>
            </a:r>
          </a:p>
          <a:p>
            <a:r>
              <a:rPr lang="en-US" sz="2400" kern="100" dirty="0">
                <a:latin typeface="Aptos" panose="020B0004020202020204" pitchFamily="34" charset="0"/>
                <a:ea typeface="Aptos" panose="020B0004020202020204" pitchFamily="34" charset="0"/>
                <a:cs typeface="Times New Roman" panose="02020603050405020304" pitchFamily="18" charset="0"/>
              </a:rPr>
              <a:t>Ethan Ramsey: Arizona State University Dept.-  Microbiology- Ph.D. candidate</a:t>
            </a:r>
          </a:p>
        </p:txBody>
      </p:sp>
    </p:spTree>
    <p:extLst>
      <p:ext uri="{BB962C8B-B14F-4D97-AF65-F5344CB8AC3E}">
        <p14:creationId xmlns:p14="http://schemas.microsoft.com/office/powerpoint/2010/main" val="1807876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AA5A2-738A-7148-237F-668246F1BE66}"/>
              </a:ext>
            </a:extLst>
          </p:cNvPr>
          <p:cNvSpPr txBox="1"/>
          <p:nvPr/>
        </p:nvSpPr>
        <p:spPr>
          <a:xfrm>
            <a:off x="245279" y="109602"/>
            <a:ext cx="3814121" cy="369332"/>
          </a:xfrm>
          <a:prstGeom prst="rect">
            <a:avLst/>
          </a:prstGeom>
          <a:noFill/>
        </p:spPr>
        <p:txBody>
          <a:bodyPr wrap="none" rtlCol="0">
            <a:spAutoFit/>
          </a:bodyPr>
          <a:lstStyle/>
          <a:p>
            <a:r>
              <a:rPr lang="en-US" b="1" dirty="0"/>
              <a:t>Lab Instructions and Modifications</a:t>
            </a:r>
          </a:p>
        </p:txBody>
      </p:sp>
      <p:sp>
        <p:nvSpPr>
          <p:cNvPr id="5" name="TextBox 4">
            <a:extLst>
              <a:ext uri="{FF2B5EF4-FFF2-40B4-BE49-F238E27FC236}">
                <a16:creationId xmlns:a16="http://schemas.microsoft.com/office/drawing/2014/main" id="{04BF4C21-D96F-0F07-66C5-C440A638D368}"/>
              </a:ext>
            </a:extLst>
          </p:cNvPr>
          <p:cNvSpPr txBox="1"/>
          <p:nvPr/>
        </p:nvSpPr>
        <p:spPr>
          <a:xfrm>
            <a:off x="309205" y="1291040"/>
            <a:ext cx="5364545" cy="369332"/>
          </a:xfrm>
          <a:prstGeom prst="rect">
            <a:avLst/>
          </a:prstGeom>
          <a:noFill/>
        </p:spPr>
        <p:txBody>
          <a:bodyPr wrap="none" rtlCol="0">
            <a:spAutoFit/>
          </a:bodyPr>
          <a:lstStyle/>
          <a:p>
            <a:r>
              <a:rPr lang="en-US" b="1" dirty="0"/>
              <a:t>Technique:</a:t>
            </a:r>
            <a:r>
              <a:rPr lang="en-US" dirty="0"/>
              <a:t> Counting prey (daphnia and amphipods)</a:t>
            </a:r>
          </a:p>
        </p:txBody>
      </p:sp>
      <p:sp>
        <p:nvSpPr>
          <p:cNvPr id="7" name="TextBox 6">
            <a:extLst>
              <a:ext uri="{FF2B5EF4-FFF2-40B4-BE49-F238E27FC236}">
                <a16:creationId xmlns:a16="http://schemas.microsoft.com/office/drawing/2014/main" id="{040DBE38-265C-C7E1-70B9-C1005F8D37E4}"/>
              </a:ext>
            </a:extLst>
          </p:cNvPr>
          <p:cNvSpPr txBox="1"/>
          <p:nvPr/>
        </p:nvSpPr>
        <p:spPr>
          <a:xfrm>
            <a:off x="350451" y="2690602"/>
            <a:ext cx="2199448" cy="369332"/>
          </a:xfrm>
          <a:prstGeom prst="rect">
            <a:avLst/>
          </a:prstGeom>
          <a:noFill/>
        </p:spPr>
        <p:txBody>
          <a:bodyPr wrap="none" rtlCol="0">
            <a:spAutoFit/>
          </a:bodyPr>
          <a:lstStyle/>
          <a:p>
            <a:r>
              <a:rPr lang="en-US" dirty="0"/>
              <a:t> </a:t>
            </a:r>
            <a:r>
              <a:rPr lang="en-US" b="1" dirty="0"/>
              <a:t>Participant Groups</a:t>
            </a:r>
          </a:p>
        </p:txBody>
      </p:sp>
      <p:sp>
        <p:nvSpPr>
          <p:cNvPr id="8" name="TextBox 7">
            <a:extLst>
              <a:ext uri="{FF2B5EF4-FFF2-40B4-BE49-F238E27FC236}">
                <a16:creationId xmlns:a16="http://schemas.microsoft.com/office/drawing/2014/main" id="{A7BDF404-872D-2E75-D553-22669FD3E608}"/>
              </a:ext>
            </a:extLst>
          </p:cNvPr>
          <p:cNvSpPr txBox="1"/>
          <p:nvPr/>
        </p:nvSpPr>
        <p:spPr>
          <a:xfrm>
            <a:off x="931107" y="3067958"/>
            <a:ext cx="1763431" cy="369332"/>
          </a:xfrm>
          <a:prstGeom prst="rect">
            <a:avLst/>
          </a:prstGeom>
          <a:noFill/>
        </p:spPr>
        <p:txBody>
          <a:bodyPr wrap="none" rtlCol="0">
            <a:spAutoFit/>
          </a:bodyPr>
          <a:lstStyle/>
          <a:p>
            <a:r>
              <a:rPr lang="en-US" b="1" dirty="0"/>
              <a:t>Effect of Space</a:t>
            </a:r>
          </a:p>
        </p:txBody>
      </p:sp>
      <p:sp>
        <p:nvSpPr>
          <p:cNvPr id="9" name="TextBox 8">
            <a:extLst>
              <a:ext uri="{FF2B5EF4-FFF2-40B4-BE49-F238E27FC236}">
                <a16:creationId xmlns:a16="http://schemas.microsoft.com/office/drawing/2014/main" id="{53EF7EE0-DF26-AA20-BE64-DD7D7420A1A5}"/>
              </a:ext>
            </a:extLst>
          </p:cNvPr>
          <p:cNvSpPr txBox="1"/>
          <p:nvPr/>
        </p:nvSpPr>
        <p:spPr>
          <a:xfrm>
            <a:off x="1125921" y="3787429"/>
            <a:ext cx="2675797" cy="369332"/>
          </a:xfrm>
          <a:prstGeom prst="rect">
            <a:avLst/>
          </a:prstGeom>
          <a:noFill/>
        </p:spPr>
        <p:txBody>
          <a:bodyPr wrap="none" rtlCol="0">
            <a:spAutoFit/>
          </a:bodyPr>
          <a:lstStyle/>
          <a:p>
            <a:r>
              <a:rPr lang="en-US" dirty="0"/>
              <a:t>3 groups use </a:t>
            </a:r>
            <a:r>
              <a:rPr lang="en-US" b="1" dirty="0"/>
              <a:t>amphipods</a:t>
            </a:r>
            <a:endParaRPr lang="en-US" dirty="0"/>
          </a:p>
        </p:txBody>
      </p:sp>
      <p:sp>
        <p:nvSpPr>
          <p:cNvPr id="10" name="TextBox 9">
            <a:extLst>
              <a:ext uri="{FF2B5EF4-FFF2-40B4-BE49-F238E27FC236}">
                <a16:creationId xmlns:a16="http://schemas.microsoft.com/office/drawing/2014/main" id="{7BBE60F5-3040-46CF-661B-B1CC8CC85EA1}"/>
              </a:ext>
            </a:extLst>
          </p:cNvPr>
          <p:cNvSpPr txBox="1"/>
          <p:nvPr/>
        </p:nvSpPr>
        <p:spPr>
          <a:xfrm>
            <a:off x="996941" y="4997252"/>
            <a:ext cx="1574277" cy="369332"/>
          </a:xfrm>
          <a:prstGeom prst="rect">
            <a:avLst/>
          </a:prstGeom>
          <a:noFill/>
        </p:spPr>
        <p:txBody>
          <a:bodyPr wrap="none" rtlCol="0">
            <a:spAutoFit/>
          </a:bodyPr>
          <a:lstStyle/>
          <a:p>
            <a:r>
              <a:rPr lang="en-US" b="1" dirty="0"/>
              <a:t>Effect of light</a:t>
            </a:r>
          </a:p>
        </p:txBody>
      </p:sp>
      <p:sp>
        <p:nvSpPr>
          <p:cNvPr id="11" name="TextBox 10">
            <a:extLst>
              <a:ext uri="{FF2B5EF4-FFF2-40B4-BE49-F238E27FC236}">
                <a16:creationId xmlns:a16="http://schemas.microsoft.com/office/drawing/2014/main" id="{2324000D-A8CA-FDB6-6106-947441C1F809}"/>
              </a:ext>
            </a:extLst>
          </p:cNvPr>
          <p:cNvSpPr txBox="1"/>
          <p:nvPr/>
        </p:nvSpPr>
        <p:spPr>
          <a:xfrm>
            <a:off x="1101644" y="3375129"/>
            <a:ext cx="2387833" cy="369332"/>
          </a:xfrm>
          <a:prstGeom prst="rect">
            <a:avLst/>
          </a:prstGeom>
          <a:noFill/>
        </p:spPr>
        <p:txBody>
          <a:bodyPr wrap="none" rtlCol="0">
            <a:spAutoFit/>
          </a:bodyPr>
          <a:lstStyle/>
          <a:p>
            <a:r>
              <a:rPr lang="en-US" dirty="0"/>
              <a:t>2 groups use </a:t>
            </a:r>
            <a:r>
              <a:rPr lang="en-US" b="1" i="1" dirty="0"/>
              <a:t>daphnia</a:t>
            </a:r>
            <a:endParaRPr lang="en-US" dirty="0"/>
          </a:p>
        </p:txBody>
      </p:sp>
      <p:sp>
        <p:nvSpPr>
          <p:cNvPr id="12" name="TextBox 11">
            <a:extLst>
              <a:ext uri="{FF2B5EF4-FFF2-40B4-BE49-F238E27FC236}">
                <a16:creationId xmlns:a16="http://schemas.microsoft.com/office/drawing/2014/main" id="{F6668D63-0793-9828-AC6C-6590A524B480}"/>
              </a:ext>
            </a:extLst>
          </p:cNvPr>
          <p:cNvSpPr txBox="1"/>
          <p:nvPr/>
        </p:nvSpPr>
        <p:spPr>
          <a:xfrm>
            <a:off x="966674" y="4190236"/>
            <a:ext cx="1841851" cy="369332"/>
          </a:xfrm>
          <a:prstGeom prst="rect">
            <a:avLst/>
          </a:prstGeom>
          <a:noFill/>
        </p:spPr>
        <p:txBody>
          <a:bodyPr wrap="none" rtlCol="0">
            <a:spAutoFit/>
          </a:bodyPr>
          <a:lstStyle/>
          <a:p>
            <a:r>
              <a:rPr lang="en-US" b="1" dirty="0"/>
              <a:t>Prey Preference</a:t>
            </a:r>
          </a:p>
        </p:txBody>
      </p:sp>
      <p:sp>
        <p:nvSpPr>
          <p:cNvPr id="13" name="TextBox 12">
            <a:extLst>
              <a:ext uri="{FF2B5EF4-FFF2-40B4-BE49-F238E27FC236}">
                <a16:creationId xmlns:a16="http://schemas.microsoft.com/office/drawing/2014/main" id="{A6857474-7E63-0A1F-8025-47902026517E}"/>
              </a:ext>
            </a:extLst>
          </p:cNvPr>
          <p:cNvSpPr txBox="1"/>
          <p:nvPr/>
        </p:nvSpPr>
        <p:spPr>
          <a:xfrm>
            <a:off x="1166873" y="4586421"/>
            <a:ext cx="3954993" cy="369332"/>
          </a:xfrm>
          <a:prstGeom prst="rect">
            <a:avLst/>
          </a:prstGeom>
          <a:noFill/>
        </p:spPr>
        <p:txBody>
          <a:bodyPr wrap="none" rtlCol="0">
            <a:spAutoFit/>
          </a:bodyPr>
          <a:lstStyle/>
          <a:p>
            <a:r>
              <a:rPr lang="en-US" dirty="0"/>
              <a:t>All 5 groups use daphnia + amphipods</a:t>
            </a:r>
          </a:p>
        </p:txBody>
      </p:sp>
      <p:sp>
        <p:nvSpPr>
          <p:cNvPr id="14" name="TextBox 13">
            <a:extLst>
              <a:ext uri="{FF2B5EF4-FFF2-40B4-BE49-F238E27FC236}">
                <a16:creationId xmlns:a16="http://schemas.microsoft.com/office/drawing/2014/main" id="{29B7BC3A-478F-742B-D43B-B00F06321AB2}"/>
              </a:ext>
            </a:extLst>
          </p:cNvPr>
          <p:cNvSpPr txBox="1"/>
          <p:nvPr/>
        </p:nvSpPr>
        <p:spPr>
          <a:xfrm>
            <a:off x="1098282" y="5320607"/>
            <a:ext cx="4572000" cy="369332"/>
          </a:xfrm>
          <a:prstGeom prst="rect">
            <a:avLst/>
          </a:prstGeom>
          <a:noFill/>
        </p:spPr>
        <p:txBody>
          <a:bodyPr wrap="square">
            <a:sp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 1 group  light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daphnia</a:t>
            </a:r>
            <a:endParaRPr lang="en-US" b="1" dirty="0"/>
          </a:p>
        </p:txBody>
      </p:sp>
      <p:sp>
        <p:nvSpPr>
          <p:cNvPr id="15" name="TextBox 14">
            <a:extLst>
              <a:ext uri="{FF2B5EF4-FFF2-40B4-BE49-F238E27FC236}">
                <a16:creationId xmlns:a16="http://schemas.microsoft.com/office/drawing/2014/main" id="{D2696AEA-CB3D-3B16-D4AB-C25E5275FA2B}"/>
              </a:ext>
            </a:extLst>
          </p:cNvPr>
          <p:cNvSpPr txBox="1"/>
          <p:nvPr/>
        </p:nvSpPr>
        <p:spPr>
          <a:xfrm>
            <a:off x="1187386" y="5668239"/>
            <a:ext cx="2755947" cy="369332"/>
          </a:xfrm>
          <a:prstGeom prst="rect">
            <a:avLst/>
          </a:prstGeom>
          <a:noFill/>
        </p:spPr>
        <p:txBody>
          <a:bodyPr wrap="none" rtlCol="0">
            <a:spAutoFit/>
          </a:bodyPr>
          <a:lstStyle/>
          <a:p>
            <a:r>
              <a:rPr lang="en-US" dirty="0"/>
              <a:t>2  groups no light </a:t>
            </a:r>
            <a:r>
              <a:rPr lang="en-US" b="1" dirty="0"/>
              <a:t>daphnia</a:t>
            </a:r>
          </a:p>
        </p:txBody>
      </p:sp>
      <p:sp>
        <p:nvSpPr>
          <p:cNvPr id="16" name="TextBox 15">
            <a:extLst>
              <a:ext uri="{FF2B5EF4-FFF2-40B4-BE49-F238E27FC236}">
                <a16:creationId xmlns:a16="http://schemas.microsoft.com/office/drawing/2014/main" id="{0D9A5E7E-3A44-E9D5-7B78-D378D478CAE0}"/>
              </a:ext>
            </a:extLst>
          </p:cNvPr>
          <p:cNvSpPr txBox="1"/>
          <p:nvPr/>
        </p:nvSpPr>
        <p:spPr>
          <a:xfrm>
            <a:off x="1146834" y="6011597"/>
            <a:ext cx="4572000" cy="369332"/>
          </a:xfrm>
          <a:prstGeom prst="rect">
            <a:avLst/>
          </a:prstGeom>
          <a:noFill/>
        </p:spPr>
        <p:txBody>
          <a:bodyPr wrap="square">
            <a:sp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 1 group  light </a:t>
            </a:r>
            <a:r>
              <a:rPr lang="en-US" b="1" kern="100" dirty="0">
                <a:latin typeface="Aptos" panose="020B0004020202020204" pitchFamily="34" charset="0"/>
                <a:ea typeface="Aptos" panose="020B0004020202020204" pitchFamily="34" charset="0"/>
                <a:cs typeface="Times New Roman" panose="02020603050405020304" pitchFamily="18" charset="0"/>
              </a:rPr>
              <a:t>amphipods</a:t>
            </a:r>
            <a:endParaRPr lang="en-US" b="1" dirty="0"/>
          </a:p>
        </p:txBody>
      </p:sp>
      <p:sp>
        <p:nvSpPr>
          <p:cNvPr id="17" name="TextBox 16">
            <a:extLst>
              <a:ext uri="{FF2B5EF4-FFF2-40B4-BE49-F238E27FC236}">
                <a16:creationId xmlns:a16="http://schemas.microsoft.com/office/drawing/2014/main" id="{982D8F63-47B1-44EE-4657-614C234519A1}"/>
              </a:ext>
            </a:extLst>
          </p:cNvPr>
          <p:cNvSpPr txBox="1"/>
          <p:nvPr/>
        </p:nvSpPr>
        <p:spPr>
          <a:xfrm>
            <a:off x="1100595" y="6374630"/>
            <a:ext cx="4572000" cy="369332"/>
          </a:xfrm>
          <a:prstGeom prst="rect">
            <a:avLst/>
          </a:prstGeom>
          <a:noFill/>
        </p:spPr>
        <p:txBody>
          <a:bodyPr wrap="square">
            <a:sp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 1 group no  light </a:t>
            </a:r>
            <a:r>
              <a:rPr lang="en-US" b="1" kern="100" dirty="0">
                <a:latin typeface="Aptos" panose="020B0004020202020204" pitchFamily="34" charset="0"/>
                <a:ea typeface="Aptos" panose="020B0004020202020204" pitchFamily="34" charset="0"/>
                <a:cs typeface="Times New Roman" panose="02020603050405020304" pitchFamily="18" charset="0"/>
              </a:rPr>
              <a:t>amphipods</a:t>
            </a:r>
            <a:endParaRPr lang="en-US" b="1" dirty="0"/>
          </a:p>
        </p:txBody>
      </p:sp>
      <p:sp>
        <p:nvSpPr>
          <p:cNvPr id="18" name="TextBox 17">
            <a:extLst>
              <a:ext uri="{FF2B5EF4-FFF2-40B4-BE49-F238E27FC236}">
                <a16:creationId xmlns:a16="http://schemas.microsoft.com/office/drawing/2014/main" id="{DA525606-7A07-8CEA-4A3F-6EABF39AD667}"/>
              </a:ext>
            </a:extLst>
          </p:cNvPr>
          <p:cNvSpPr txBox="1"/>
          <p:nvPr/>
        </p:nvSpPr>
        <p:spPr>
          <a:xfrm>
            <a:off x="331772" y="501706"/>
            <a:ext cx="1926361" cy="369332"/>
          </a:xfrm>
          <a:prstGeom prst="rect">
            <a:avLst/>
          </a:prstGeom>
          <a:noFill/>
        </p:spPr>
        <p:txBody>
          <a:bodyPr wrap="none" rtlCol="0">
            <a:spAutoFit/>
          </a:bodyPr>
          <a:lstStyle/>
          <a:p>
            <a:r>
              <a:rPr lang="en-US" b="1" dirty="0"/>
              <a:t>Protocol Change</a:t>
            </a:r>
          </a:p>
        </p:txBody>
      </p:sp>
      <p:sp>
        <p:nvSpPr>
          <p:cNvPr id="19" name="TextBox 18">
            <a:extLst>
              <a:ext uri="{FF2B5EF4-FFF2-40B4-BE49-F238E27FC236}">
                <a16:creationId xmlns:a16="http://schemas.microsoft.com/office/drawing/2014/main" id="{A0E0E296-4C3D-28A5-29F8-CC545E545447}"/>
              </a:ext>
            </a:extLst>
          </p:cNvPr>
          <p:cNvSpPr txBox="1"/>
          <p:nvPr/>
        </p:nvSpPr>
        <p:spPr>
          <a:xfrm>
            <a:off x="469338" y="841572"/>
            <a:ext cx="8592352" cy="369332"/>
          </a:xfrm>
          <a:prstGeom prst="rect">
            <a:avLst/>
          </a:prstGeom>
          <a:noFill/>
        </p:spPr>
        <p:txBody>
          <a:bodyPr wrap="none" rtlCol="0">
            <a:spAutoFit/>
          </a:bodyPr>
          <a:lstStyle/>
          <a:p>
            <a:r>
              <a:rPr lang="en-US" dirty="0"/>
              <a:t>Effect of Space: Sample every 15 min for 1 hour; not every 30 min for 1 hour as written</a:t>
            </a:r>
          </a:p>
        </p:txBody>
      </p:sp>
      <p:sp>
        <p:nvSpPr>
          <p:cNvPr id="3" name="TextBox 2">
            <a:extLst>
              <a:ext uri="{FF2B5EF4-FFF2-40B4-BE49-F238E27FC236}">
                <a16:creationId xmlns:a16="http://schemas.microsoft.com/office/drawing/2014/main" id="{A0870A1E-1369-B437-38EC-579718D426F9}"/>
              </a:ext>
            </a:extLst>
          </p:cNvPr>
          <p:cNvSpPr txBox="1"/>
          <p:nvPr/>
        </p:nvSpPr>
        <p:spPr>
          <a:xfrm>
            <a:off x="441015" y="1651169"/>
            <a:ext cx="8039437" cy="971292"/>
          </a:xfrm>
          <a:prstGeom prst="rect">
            <a:avLst/>
          </a:prstGeom>
          <a:noFill/>
        </p:spPr>
        <p:txBody>
          <a:bodyPr wrap="square">
            <a:spAutoFit/>
          </a:bodyPr>
          <a:lstStyle/>
          <a:p>
            <a:pPr marL="342900" marR="0" lvl="0" indent="-342900">
              <a:lnSpc>
                <a:spcPct val="107000"/>
              </a:lnSpc>
              <a:spcAft>
                <a:spcPts val="80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Using a plastic pipette, remove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uneaten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daphnia from the bowl and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place them in drops of water on a large petri dish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Remember to check the naiads body for any daphnia that may have become attached to their body. </a:t>
            </a:r>
          </a:p>
        </p:txBody>
      </p:sp>
    </p:spTree>
    <p:extLst>
      <p:ext uri="{BB962C8B-B14F-4D97-AF65-F5344CB8AC3E}">
        <p14:creationId xmlns:p14="http://schemas.microsoft.com/office/powerpoint/2010/main" val="176373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12ADDA-7200-BB56-80C5-CC29A3D9C198}"/>
              </a:ext>
            </a:extLst>
          </p:cNvPr>
          <p:cNvSpPr txBox="1"/>
          <p:nvPr/>
        </p:nvSpPr>
        <p:spPr>
          <a:xfrm>
            <a:off x="335280" y="751344"/>
            <a:ext cx="8148320" cy="369332"/>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Predator–prey relationships are a central component of community dynamics. </a:t>
            </a:r>
            <a:endParaRPr lang="en-US" dirty="0"/>
          </a:p>
        </p:txBody>
      </p:sp>
      <p:sp>
        <p:nvSpPr>
          <p:cNvPr id="9" name="TextBox 8">
            <a:extLst>
              <a:ext uri="{FF2B5EF4-FFF2-40B4-BE49-F238E27FC236}">
                <a16:creationId xmlns:a16="http://schemas.microsoft.com/office/drawing/2014/main" id="{6E4D4A4B-55C8-03B1-63B0-9A25D82D754F}"/>
              </a:ext>
            </a:extLst>
          </p:cNvPr>
          <p:cNvSpPr txBox="1"/>
          <p:nvPr/>
        </p:nvSpPr>
        <p:spPr>
          <a:xfrm>
            <a:off x="335280" y="197346"/>
            <a:ext cx="2935484" cy="369332"/>
          </a:xfrm>
          <a:prstGeom prst="rect">
            <a:avLst/>
          </a:prstGeom>
          <a:noFill/>
        </p:spPr>
        <p:txBody>
          <a:bodyPr wrap="none" rtlCol="0">
            <a:spAutoFit/>
          </a:bodyPr>
          <a:lstStyle/>
          <a:p>
            <a:r>
              <a:rPr lang="en-US" b="1" dirty="0"/>
              <a:t>Predator-prey interactions</a:t>
            </a:r>
          </a:p>
        </p:txBody>
      </p:sp>
      <p:sp>
        <p:nvSpPr>
          <p:cNvPr id="10" name="TextBox 9">
            <a:extLst>
              <a:ext uri="{FF2B5EF4-FFF2-40B4-BE49-F238E27FC236}">
                <a16:creationId xmlns:a16="http://schemas.microsoft.com/office/drawing/2014/main" id="{B1F60290-8F05-2D8C-4D9E-BA0DDD15F9CE}"/>
              </a:ext>
            </a:extLst>
          </p:cNvPr>
          <p:cNvSpPr txBox="1"/>
          <p:nvPr/>
        </p:nvSpPr>
        <p:spPr>
          <a:xfrm>
            <a:off x="335280" y="1120676"/>
            <a:ext cx="9174480" cy="2308324"/>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“Recent approaches  have begun to explore predator– prey relationships in </a:t>
            </a:r>
          </a:p>
          <a:p>
            <a:r>
              <a:rPr lang="en-US" sz="1800" dirty="0">
                <a:effectLst/>
                <a:latin typeface="Aptos" panose="020B0004020202020204" pitchFamily="34" charset="0"/>
                <a:ea typeface="Aptos" panose="020B0004020202020204" pitchFamily="34" charset="0"/>
                <a:cs typeface="Times New Roman" panose="02020603050405020304" pitchFamily="18" charset="0"/>
              </a:rPr>
              <a:t>        terms </a:t>
            </a:r>
            <a:r>
              <a:rPr lang="en-US" dirty="0">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Aptos" panose="020B0004020202020204" pitchFamily="34" charset="0"/>
                <a:ea typeface="Aptos" panose="020B0004020202020204" pitchFamily="34" charset="0"/>
                <a:cs typeface="Times New Roman" panose="02020603050405020304" pitchFamily="18" charset="0"/>
              </a:rPr>
              <a:t>of an evolutionar</a:t>
            </a:r>
            <a:r>
              <a:rPr lang="en-US" dirty="0">
                <a:latin typeface="Aptos" panose="020B0004020202020204" pitchFamily="34" charset="0"/>
                <a:ea typeface="Aptos" panose="020B0004020202020204" pitchFamily="34" charset="0"/>
                <a:cs typeface="Times New Roman" panose="02020603050405020304" pitchFamily="18" charset="0"/>
              </a:rPr>
              <a:t>y ecological  game in which predator and prey adapt</a:t>
            </a:r>
          </a:p>
          <a:p>
            <a:r>
              <a:rPr lang="en-US" dirty="0">
                <a:latin typeface="Aptos" panose="020B0004020202020204" pitchFamily="34" charset="0"/>
                <a:ea typeface="Aptos" panose="020B0004020202020204" pitchFamily="34" charset="0"/>
                <a:cs typeface="Times New Roman" panose="02020603050405020304" pitchFamily="18" charset="0"/>
              </a:rPr>
              <a:t>        to each other </a:t>
            </a:r>
            <a:r>
              <a:rPr lang="en-US" sz="1800" dirty="0">
                <a:effectLst/>
                <a:latin typeface="Aptos" panose="020B0004020202020204" pitchFamily="34" charset="0"/>
                <a:ea typeface="Aptos" panose="020B0004020202020204" pitchFamily="34" charset="0"/>
                <a:cs typeface="Times New Roman" panose="02020603050405020304" pitchFamily="18" charset="0"/>
              </a:rPr>
              <a:t>through reciprocal interactions involving context-dependent </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expression of </a:t>
            </a:r>
            <a:r>
              <a:rPr lang="en-US" sz="1800" b="1"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functional traits </a:t>
            </a:r>
            <a:r>
              <a:rPr lang="en-US" sz="1800" dirty="0">
                <a:effectLst/>
                <a:latin typeface="Aptos" panose="020B0004020202020204" pitchFamily="34" charset="0"/>
                <a:ea typeface="Aptos" panose="020B0004020202020204" pitchFamily="34" charset="0"/>
                <a:cs typeface="Times New Roman" panose="02020603050405020304" pitchFamily="18" charset="0"/>
              </a:rPr>
              <a:t>that influence their biomechanics. </a:t>
            </a:r>
            <a:r>
              <a:rPr lang="en-US" sz="1800" b="1" dirty="0">
                <a:effectLst/>
                <a:latin typeface="Aptos" panose="020B0004020202020204" pitchFamily="34" charset="0"/>
                <a:ea typeface="Aptos" panose="020B0004020202020204" pitchFamily="34" charset="0"/>
                <a:cs typeface="Times New Roman" panose="02020603050405020304" pitchFamily="18" charset="0"/>
              </a:rPr>
              <a:t>Functional</a:t>
            </a:r>
            <a:br>
              <a:rPr lang="en-US" sz="1800" b="1" dirty="0">
                <a:effectLst/>
                <a:latin typeface="Aptos" panose="020B0004020202020204" pitchFamily="34" charset="0"/>
                <a:ea typeface="Aptos" panose="020B0004020202020204" pitchFamily="34" charset="0"/>
                <a:cs typeface="Times New Roman" panose="02020603050405020304" pitchFamily="18" charset="0"/>
              </a:rPr>
            </a:br>
            <a:r>
              <a:rPr lang="en-US" sz="1800" b="1" dirty="0">
                <a:effectLst/>
                <a:latin typeface="Aptos" panose="020B0004020202020204" pitchFamily="34" charset="0"/>
                <a:ea typeface="Aptos" panose="020B0004020202020204" pitchFamily="34" charset="0"/>
                <a:cs typeface="Times New Roman" panose="02020603050405020304" pitchFamily="18" charset="0"/>
              </a:rPr>
              <a:t>        traits are defined as any morphological, behavioral, or physiological trait of </a:t>
            </a:r>
            <a:br>
              <a:rPr lang="en-US" sz="1800" b="1" dirty="0">
                <a:effectLst/>
                <a:latin typeface="Aptos" panose="020B0004020202020204" pitchFamily="34" charset="0"/>
                <a:ea typeface="Aptos" panose="020B0004020202020204" pitchFamily="34" charset="0"/>
                <a:cs typeface="Times New Roman" panose="02020603050405020304" pitchFamily="18" charset="0"/>
              </a:rPr>
            </a:br>
            <a:r>
              <a:rPr lang="en-US" sz="1800" b="1" dirty="0">
                <a:effectLst/>
                <a:latin typeface="Aptos" panose="020B0004020202020204" pitchFamily="34" charset="0"/>
                <a:ea typeface="Aptos" panose="020B0004020202020204" pitchFamily="34" charset="0"/>
                <a:cs typeface="Times New Roman" panose="02020603050405020304" pitchFamily="18" charset="0"/>
              </a:rPr>
              <a:t>        an organism associated with a biotic interaction. Such traits include </a:t>
            </a:r>
            <a:br>
              <a:rPr lang="en-US" sz="1800" b="1" dirty="0">
                <a:effectLst/>
                <a:latin typeface="Aptos" panose="020B0004020202020204" pitchFamily="34" charset="0"/>
                <a:ea typeface="Aptos" panose="020B0004020202020204" pitchFamily="34" charset="0"/>
                <a:cs typeface="Times New Roman" panose="02020603050405020304" pitchFamily="18" charset="0"/>
              </a:rPr>
            </a:br>
            <a:r>
              <a:rPr lang="en-US" sz="1800" b="1" dirty="0">
                <a:effectLst/>
                <a:latin typeface="Aptos" panose="020B0004020202020204" pitchFamily="34" charset="0"/>
                <a:ea typeface="Aptos" panose="020B0004020202020204" pitchFamily="34" charset="0"/>
                <a:cs typeface="Times New Roman" panose="02020603050405020304" pitchFamily="18" charset="0"/>
              </a:rPr>
              <a:t>        predator</a:t>
            </a:r>
            <a:r>
              <a:rPr lang="en-US" b="1" dirty="0">
                <a:latin typeface="Aptos" panose="020B0004020202020204" pitchFamily="34" charset="0"/>
                <a:ea typeface="Aptos" panose="020B0004020202020204" pitchFamily="34" charset="0"/>
                <a:cs typeface="Times New Roman" panose="02020603050405020304" pitchFamily="18" charset="0"/>
              </a:rPr>
              <a:t> </a:t>
            </a:r>
            <a:r>
              <a:rPr lang="en-US" sz="1800" b="1" dirty="0">
                <a:effectLst/>
                <a:latin typeface="Aptos" panose="020B0004020202020204" pitchFamily="34" charset="0"/>
                <a:ea typeface="Aptos" panose="020B0004020202020204" pitchFamily="34" charset="0"/>
                <a:cs typeface="Times New Roman" panose="02020603050405020304" pitchFamily="18" charset="0"/>
              </a:rPr>
              <a:t>and prey  body size, predator and prey personality, predator hunting </a:t>
            </a:r>
            <a:br>
              <a:rPr lang="en-US" sz="1800" b="1" dirty="0">
                <a:effectLst/>
                <a:latin typeface="Aptos" panose="020B0004020202020204" pitchFamily="34" charset="0"/>
                <a:ea typeface="Aptos" panose="020B0004020202020204" pitchFamily="34" charset="0"/>
                <a:cs typeface="Times New Roman" panose="02020603050405020304" pitchFamily="18" charset="0"/>
              </a:rPr>
            </a:br>
            <a:r>
              <a:rPr lang="en-US" sz="1800" b="1" dirty="0">
                <a:effectLst/>
                <a:latin typeface="Aptos" panose="020B0004020202020204" pitchFamily="34" charset="0"/>
                <a:ea typeface="Aptos" panose="020B0004020202020204" pitchFamily="34" charset="0"/>
                <a:cs typeface="Times New Roman" panose="02020603050405020304" pitchFamily="18" charset="0"/>
              </a:rPr>
              <a:t>        mode, </a:t>
            </a:r>
            <a:r>
              <a:rPr lang="en-US" b="1" dirty="0">
                <a:latin typeface="Aptos" panose="020B0004020202020204" pitchFamily="34" charset="0"/>
                <a:ea typeface="Aptos" panose="020B0004020202020204" pitchFamily="34" charset="0"/>
                <a:cs typeface="Times New Roman" panose="02020603050405020304" pitchFamily="18" charset="0"/>
              </a:rPr>
              <a:t> </a:t>
            </a:r>
            <a:r>
              <a:rPr lang="en-US" sz="1800" b="1" dirty="0">
                <a:effectLst/>
                <a:latin typeface="Aptos" panose="020B0004020202020204" pitchFamily="34" charset="0"/>
                <a:ea typeface="Aptos" panose="020B0004020202020204" pitchFamily="34" charset="0"/>
                <a:cs typeface="Times New Roman" panose="02020603050405020304" pitchFamily="18" charset="0"/>
              </a:rPr>
              <a:t>prey mobility, prey anti-predator behavior, and prey physiological stress.” </a:t>
            </a:r>
            <a:endParaRPr lang="en-US" b="1" dirty="0"/>
          </a:p>
        </p:txBody>
      </p:sp>
      <p:sp>
        <p:nvSpPr>
          <p:cNvPr id="12" name="TextBox 11">
            <a:extLst>
              <a:ext uri="{FF2B5EF4-FFF2-40B4-BE49-F238E27FC236}">
                <a16:creationId xmlns:a16="http://schemas.microsoft.com/office/drawing/2014/main" id="{F2C6DBEE-E691-0108-0280-556633B6BA6E}"/>
              </a:ext>
            </a:extLst>
          </p:cNvPr>
          <p:cNvSpPr txBox="1"/>
          <p:nvPr/>
        </p:nvSpPr>
        <p:spPr>
          <a:xfrm>
            <a:off x="274320" y="3429000"/>
            <a:ext cx="8209280" cy="923330"/>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This lab uses dragonfly naiads to investigate their feeding efficiency on two prey species (daphnia and amphipods) under a variety of abiotic and biotic conditions. </a:t>
            </a:r>
            <a:endParaRPr lang="en-US" dirty="0"/>
          </a:p>
        </p:txBody>
      </p:sp>
    </p:spTree>
    <p:extLst>
      <p:ext uri="{BB962C8B-B14F-4D97-AF65-F5344CB8AC3E}">
        <p14:creationId xmlns:p14="http://schemas.microsoft.com/office/powerpoint/2010/main" val="84919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F19B74-4AB7-039E-1738-87E22A0D624B}"/>
              </a:ext>
            </a:extLst>
          </p:cNvPr>
          <p:cNvSpPr txBox="1"/>
          <p:nvPr/>
        </p:nvSpPr>
        <p:spPr>
          <a:xfrm>
            <a:off x="721360" y="553287"/>
            <a:ext cx="8148320" cy="1323439"/>
          </a:xfrm>
          <a:prstGeom prst="rect">
            <a:avLst/>
          </a:prstGeom>
          <a:noFill/>
        </p:spPr>
        <p:txBody>
          <a:bodyPr wrap="square">
            <a:spAutoFit/>
          </a:bodyPr>
          <a:lstStyle/>
          <a:p>
            <a:r>
              <a:rPr lang="en-US" sz="2000" kern="1200" dirty="0">
                <a:solidFill>
                  <a:srgbClr val="000000"/>
                </a:solidFill>
                <a:effectLst/>
                <a:latin typeface="Calibri" panose="020F0502020204030204" pitchFamily="34" charset="0"/>
                <a:ea typeface="Tahoma" panose="020B0604030504040204" pitchFamily="34" charset="0"/>
              </a:rPr>
              <a:t>Dragonflies are hemimetabolous insects (Phylum: Arthropoda; Class: </a:t>
            </a:r>
            <a:r>
              <a:rPr lang="en-US" sz="2000" kern="1200" dirty="0" err="1">
                <a:solidFill>
                  <a:srgbClr val="000000"/>
                </a:solidFill>
                <a:effectLst/>
                <a:latin typeface="Calibri" panose="020F0502020204030204" pitchFamily="34" charset="0"/>
                <a:ea typeface="Tahoma" panose="020B0604030504040204" pitchFamily="34" charset="0"/>
              </a:rPr>
              <a:t>Insecta</a:t>
            </a:r>
            <a:r>
              <a:rPr lang="en-US" sz="2000" kern="1200" dirty="0">
                <a:solidFill>
                  <a:srgbClr val="000000"/>
                </a:solidFill>
                <a:effectLst/>
                <a:latin typeface="Calibri" panose="020F0502020204030204" pitchFamily="34" charset="0"/>
                <a:ea typeface="Tahoma" panose="020B0604030504040204" pitchFamily="34" charset="0"/>
              </a:rPr>
              <a:t>; Order: </a:t>
            </a:r>
            <a:r>
              <a:rPr lang="en-US" sz="2000" b="1" kern="1200" dirty="0">
                <a:solidFill>
                  <a:schemeClr val="tx2">
                    <a:lumMod val="50000"/>
                    <a:lumOff val="50000"/>
                  </a:schemeClr>
                </a:solidFill>
                <a:effectLst/>
                <a:latin typeface="Calibri" panose="020F0502020204030204" pitchFamily="34" charset="0"/>
                <a:ea typeface="Tahoma" panose="020B0604030504040204" pitchFamily="34" charset="0"/>
              </a:rPr>
              <a:t>Odonata</a:t>
            </a:r>
            <a:r>
              <a:rPr lang="en-US" sz="2000" kern="1200" dirty="0">
                <a:solidFill>
                  <a:srgbClr val="000000"/>
                </a:solidFill>
                <a:effectLst/>
                <a:latin typeface="Calibri" panose="020F0502020204030204" pitchFamily="34" charset="0"/>
                <a:ea typeface="Tahoma" panose="020B0604030504040204" pitchFamily="34" charset="0"/>
              </a:rPr>
              <a:t>; suborder </a:t>
            </a:r>
            <a:r>
              <a:rPr lang="en-US" sz="2000" kern="1200" dirty="0" err="1">
                <a:solidFill>
                  <a:srgbClr val="000000"/>
                </a:solidFill>
                <a:effectLst/>
                <a:latin typeface="Calibri" panose="020F0502020204030204" pitchFamily="34" charset="0"/>
                <a:ea typeface="Tahoma" panose="020B0604030504040204" pitchFamily="34" charset="0"/>
              </a:rPr>
              <a:t>Epiprocta</a:t>
            </a:r>
            <a:r>
              <a:rPr lang="en-US" sz="2000" kern="1200" dirty="0">
                <a:solidFill>
                  <a:srgbClr val="000000"/>
                </a:solidFill>
                <a:effectLst/>
                <a:latin typeface="Calibri" panose="020F0502020204030204" pitchFamily="34" charset="0"/>
                <a:ea typeface="Tahoma" panose="020B0604030504040204" pitchFamily="34" charset="0"/>
              </a:rPr>
              <a:t>). They  are commonly found in shallow freshwater habitats world-wide.  A second suborder includes the Damselflies.</a:t>
            </a:r>
            <a:endParaRPr lang="en-US" sz="2000" dirty="0"/>
          </a:p>
        </p:txBody>
      </p:sp>
      <p:sp>
        <p:nvSpPr>
          <p:cNvPr id="8" name="TextBox 7">
            <a:extLst>
              <a:ext uri="{FF2B5EF4-FFF2-40B4-BE49-F238E27FC236}">
                <a16:creationId xmlns:a16="http://schemas.microsoft.com/office/drawing/2014/main" id="{62008B10-1D81-3E25-26A4-F0DF90DDDC83}"/>
              </a:ext>
            </a:extLst>
          </p:cNvPr>
          <p:cNvSpPr txBox="1"/>
          <p:nvPr/>
        </p:nvSpPr>
        <p:spPr>
          <a:xfrm>
            <a:off x="316758" y="129472"/>
            <a:ext cx="3488391" cy="400110"/>
          </a:xfrm>
          <a:prstGeom prst="rect">
            <a:avLst/>
          </a:prstGeom>
          <a:noFill/>
        </p:spPr>
        <p:txBody>
          <a:bodyPr wrap="none" rtlCol="0">
            <a:spAutoFit/>
          </a:bodyPr>
          <a:lstStyle/>
          <a:p>
            <a:r>
              <a:rPr lang="en-US" sz="2000" b="1" dirty="0"/>
              <a:t>Classification of Dragonflies</a:t>
            </a:r>
          </a:p>
        </p:txBody>
      </p:sp>
      <p:pic>
        <p:nvPicPr>
          <p:cNvPr id="1026" name="Picture 2" descr="Calico Pennant">
            <a:extLst>
              <a:ext uri="{FF2B5EF4-FFF2-40B4-BE49-F238E27FC236}">
                <a16:creationId xmlns:a16="http://schemas.microsoft.com/office/drawing/2014/main" id="{C97DC013-EC8D-9854-1AA5-CB4667830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096" y="2403335"/>
            <a:ext cx="4278853" cy="30593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zure Bluet">
            <a:extLst>
              <a:ext uri="{FF2B5EF4-FFF2-40B4-BE49-F238E27FC236}">
                <a16:creationId xmlns:a16="http://schemas.microsoft.com/office/drawing/2014/main" id="{64C551D9-EC02-1019-1358-DCE18E68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485" y="2310680"/>
            <a:ext cx="2902637" cy="30961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365218-6F48-2DBD-371E-F58E3C355816}"/>
              </a:ext>
            </a:extLst>
          </p:cNvPr>
          <p:cNvSpPr txBox="1"/>
          <p:nvPr/>
        </p:nvSpPr>
        <p:spPr>
          <a:xfrm>
            <a:off x="1703374" y="5544495"/>
            <a:ext cx="2561129" cy="369332"/>
          </a:xfrm>
          <a:prstGeom prst="rect">
            <a:avLst/>
          </a:prstGeom>
          <a:noFill/>
        </p:spPr>
        <p:txBody>
          <a:bodyPr wrap="square">
            <a:spAutoFit/>
          </a:bodyPr>
          <a:lstStyle/>
          <a:p>
            <a:r>
              <a:rPr lang="en-US" b="0" i="1" dirty="0">
                <a:solidFill>
                  <a:srgbClr val="000000"/>
                </a:solidFill>
                <a:effectLst/>
                <a:latin typeface="Times New Roman" panose="02020603050405020304" pitchFamily="18" charset="0"/>
              </a:rPr>
              <a:t>Calico Pennant female</a:t>
            </a:r>
            <a:endParaRPr lang="en-US" dirty="0"/>
          </a:p>
        </p:txBody>
      </p:sp>
      <p:sp>
        <p:nvSpPr>
          <p:cNvPr id="10" name="TextBox 9">
            <a:extLst>
              <a:ext uri="{FF2B5EF4-FFF2-40B4-BE49-F238E27FC236}">
                <a16:creationId xmlns:a16="http://schemas.microsoft.com/office/drawing/2014/main" id="{C6811489-B163-5057-BF1D-1ECCC1C4F54F}"/>
              </a:ext>
            </a:extLst>
          </p:cNvPr>
          <p:cNvSpPr txBox="1"/>
          <p:nvPr/>
        </p:nvSpPr>
        <p:spPr>
          <a:xfrm>
            <a:off x="6315833" y="5455483"/>
            <a:ext cx="4572000" cy="369332"/>
          </a:xfrm>
          <a:prstGeom prst="rect">
            <a:avLst/>
          </a:prstGeom>
          <a:noFill/>
        </p:spPr>
        <p:txBody>
          <a:bodyPr wrap="square">
            <a:spAutoFit/>
          </a:bodyPr>
          <a:lstStyle/>
          <a:p>
            <a:r>
              <a:rPr lang="en-US" b="0" i="1" dirty="0">
                <a:solidFill>
                  <a:srgbClr val="000000"/>
                </a:solidFill>
                <a:effectLst/>
                <a:latin typeface="Times New Roman" panose="02020603050405020304" pitchFamily="18" charset="0"/>
              </a:rPr>
              <a:t>Azure Bluet male</a:t>
            </a:r>
            <a:endParaRPr lang="en-US" dirty="0"/>
          </a:p>
        </p:txBody>
      </p:sp>
    </p:spTree>
    <p:extLst>
      <p:ext uri="{BB962C8B-B14F-4D97-AF65-F5344CB8AC3E}">
        <p14:creationId xmlns:p14="http://schemas.microsoft.com/office/powerpoint/2010/main" val="427613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1C6C4-D83B-472A-178B-44E7BD78D3AA}"/>
              </a:ext>
            </a:extLst>
          </p:cNvPr>
          <p:cNvSpPr txBox="1"/>
          <p:nvPr/>
        </p:nvSpPr>
        <p:spPr>
          <a:xfrm>
            <a:off x="779930" y="224124"/>
            <a:ext cx="4572000" cy="369332"/>
          </a:xfrm>
          <a:prstGeom prst="rect">
            <a:avLst/>
          </a:prstGeom>
          <a:noFill/>
        </p:spPr>
        <p:txBody>
          <a:bodyPr wrap="square">
            <a:spAutoFit/>
          </a:bodyPr>
          <a:lstStyle/>
          <a:p>
            <a:r>
              <a:rPr lang="en-US" b="1" dirty="0"/>
              <a:t>Dragonfly  Naiad Biology</a:t>
            </a:r>
          </a:p>
        </p:txBody>
      </p:sp>
      <p:sp>
        <p:nvSpPr>
          <p:cNvPr id="4" name="TextBox 3">
            <a:extLst>
              <a:ext uri="{FF2B5EF4-FFF2-40B4-BE49-F238E27FC236}">
                <a16:creationId xmlns:a16="http://schemas.microsoft.com/office/drawing/2014/main" id="{E5669833-06DC-4D03-5877-331A3799BD2D}"/>
              </a:ext>
            </a:extLst>
          </p:cNvPr>
          <p:cNvSpPr txBox="1"/>
          <p:nvPr/>
        </p:nvSpPr>
        <p:spPr>
          <a:xfrm>
            <a:off x="779930" y="928268"/>
            <a:ext cx="8062856"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ptos" panose="020B0004020202020204" pitchFamily="34" charset="0"/>
                <a:ea typeface="Aptos" panose="020B0004020202020204" pitchFamily="34" charset="0"/>
                <a:cs typeface="Times New Roman" panose="02020603050405020304" pitchFamily="18" charset="0"/>
              </a:rPr>
              <a:t>N</a:t>
            </a:r>
            <a:r>
              <a:rPr lang="en-US" sz="1800" dirty="0">
                <a:effectLst/>
                <a:latin typeface="Aptos" panose="020B0004020202020204" pitchFamily="34" charset="0"/>
                <a:ea typeface="Aptos" panose="020B0004020202020204" pitchFamily="34" charset="0"/>
                <a:cs typeface="Times New Roman" panose="02020603050405020304" pitchFamily="18" charset="0"/>
              </a:rPr>
              <a:t>aiads are voracious carnivores, feeding on other insect larvae, crustaceans, worms, snails, leeches, tadpoles and small fish. </a:t>
            </a:r>
            <a:endParaRPr lang="en-US" dirty="0"/>
          </a:p>
        </p:txBody>
      </p:sp>
      <p:sp>
        <p:nvSpPr>
          <p:cNvPr id="5" name="TextBox 4">
            <a:extLst>
              <a:ext uri="{FF2B5EF4-FFF2-40B4-BE49-F238E27FC236}">
                <a16:creationId xmlns:a16="http://schemas.microsoft.com/office/drawing/2014/main" id="{1DEC3F6B-ADBD-5A39-58E6-6B3B1014BD8F}"/>
              </a:ext>
            </a:extLst>
          </p:cNvPr>
          <p:cNvSpPr txBox="1"/>
          <p:nvPr/>
        </p:nvSpPr>
        <p:spPr>
          <a:xfrm>
            <a:off x="779930" y="1574599"/>
            <a:ext cx="7818871" cy="1477328"/>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Dragonfly naiads are commonly described in terms of one of four categories </a:t>
            </a:r>
            <a:r>
              <a:rPr lang="en-US" dirty="0">
                <a:latin typeface="Aptos" panose="020B0004020202020204" pitchFamily="34" charset="0"/>
                <a:ea typeface="Aptos" panose="020B0004020202020204" pitchFamily="34" charset="0"/>
                <a:cs typeface="Times New Roman" panose="02020603050405020304" pitchFamily="18" charset="0"/>
              </a:rPr>
              <a:t>which represent their preferred microhabitats and activity levels</a:t>
            </a:r>
            <a:r>
              <a:rPr lang="en-US" sz="1800" dirty="0">
                <a:effectLst/>
                <a:latin typeface="Aptos" panose="020B0004020202020204" pitchFamily="34" charset="0"/>
                <a:ea typeface="Aptos" panose="020B0004020202020204" pitchFamily="34" charset="0"/>
                <a:cs typeface="Times New Roman" panose="02020603050405020304" pitchFamily="18" charset="0"/>
              </a:rPr>
              <a:t>: claspers (Family: </a:t>
            </a:r>
            <a:r>
              <a:rPr lang="en-US" sz="1800" dirty="0" err="1">
                <a:effectLst/>
                <a:latin typeface="Aptos" panose="020B0004020202020204" pitchFamily="34" charset="0"/>
                <a:ea typeface="Aptos" panose="020B0004020202020204" pitchFamily="34" charset="0"/>
                <a:cs typeface="Times New Roman" panose="02020603050405020304" pitchFamily="18" charset="0"/>
              </a:rPr>
              <a:t>Aeshnidae</a:t>
            </a:r>
            <a:r>
              <a:rPr lang="en-US" sz="1800" dirty="0">
                <a:effectLst/>
                <a:latin typeface="Aptos" panose="020B0004020202020204" pitchFamily="34" charset="0"/>
                <a:ea typeface="Aptos" panose="020B0004020202020204" pitchFamily="34" charset="0"/>
                <a:cs typeface="Times New Roman" panose="02020603050405020304" pitchFamily="18" charset="0"/>
              </a:rPr>
              <a:t>), sprawlers (Families: </a:t>
            </a:r>
            <a:r>
              <a:rPr lang="en-US" sz="1800" dirty="0" err="1">
                <a:effectLst/>
                <a:latin typeface="Aptos" panose="020B0004020202020204" pitchFamily="34" charset="0"/>
                <a:ea typeface="Aptos" panose="020B0004020202020204" pitchFamily="34" charset="0"/>
                <a:cs typeface="Times New Roman" panose="02020603050405020304" pitchFamily="18" charset="0"/>
              </a:rPr>
              <a:t>Macromiidae</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err="1">
                <a:effectLst/>
                <a:latin typeface="Aptos" panose="020B0004020202020204" pitchFamily="34" charset="0"/>
                <a:ea typeface="Aptos" panose="020B0004020202020204" pitchFamily="34" charset="0"/>
                <a:cs typeface="Times New Roman" panose="02020603050405020304" pitchFamily="18" charset="0"/>
              </a:rPr>
              <a:t>Corduliidae</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err="1">
                <a:effectLst/>
                <a:latin typeface="Aptos" panose="020B0004020202020204" pitchFamily="34" charset="0"/>
                <a:ea typeface="Aptos" panose="020B0004020202020204" pitchFamily="34" charset="0"/>
                <a:cs typeface="Times New Roman" panose="02020603050405020304" pitchFamily="18" charset="0"/>
              </a:rPr>
              <a:t>Libellulidae</a:t>
            </a:r>
            <a:r>
              <a:rPr lang="en-US" sz="1800" dirty="0">
                <a:effectLst/>
                <a:latin typeface="Aptos" panose="020B0004020202020204" pitchFamily="34" charset="0"/>
                <a:ea typeface="Aptos" panose="020B0004020202020204" pitchFamily="34" charset="0"/>
                <a:cs typeface="Times New Roman" panose="02020603050405020304" pitchFamily="18" charset="0"/>
              </a:rPr>
              <a:t>), hiders (</a:t>
            </a:r>
            <a:r>
              <a:rPr lang="en-US" sz="1800" dirty="0" err="1">
                <a:effectLst/>
                <a:latin typeface="Aptos" panose="020B0004020202020204" pitchFamily="34" charset="0"/>
                <a:ea typeface="Aptos" panose="020B0004020202020204" pitchFamily="34" charset="0"/>
                <a:cs typeface="Times New Roman" panose="02020603050405020304" pitchFamily="18" charset="0"/>
              </a:rPr>
              <a:t>Family:Cordulegastridae</a:t>
            </a:r>
            <a:r>
              <a:rPr lang="en-US" sz="1800" dirty="0">
                <a:effectLst/>
                <a:latin typeface="Aptos" panose="020B0004020202020204" pitchFamily="34" charset="0"/>
                <a:ea typeface="Aptos" panose="020B0004020202020204" pitchFamily="34" charset="0"/>
                <a:cs typeface="Times New Roman" panose="02020603050405020304" pitchFamily="18" charset="0"/>
              </a:rPr>
              <a:t>), and burrowers (</a:t>
            </a:r>
            <a:r>
              <a:rPr lang="en-US" sz="1800" dirty="0" err="1">
                <a:effectLst/>
                <a:latin typeface="Aptos" panose="020B0004020202020204" pitchFamily="34" charset="0"/>
                <a:ea typeface="Aptos" panose="020B0004020202020204" pitchFamily="34" charset="0"/>
                <a:cs typeface="Times New Roman" panose="02020603050405020304" pitchFamily="18" charset="0"/>
              </a:rPr>
              <a:t>Family:Gomphidae</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endParaRPr lang="en-US" dirty="0"/>
          </a:p>
        </p:txBody>
      </p:sp>
      <p:pic>
        <p:nvPicPr>
          <p:cNvPr id="6" name="Picture 5">
            <a:extLst>
              <a:ext uri="{FF2B5EF4-FFF2-40B4-BE49-F238E27FC236}">
                <a16:creationId xmlns:a16="http://schemas.microsoft.com/office/drawing/2014/main" id="{60A39E6E-26D0-AE74-FFCB-2C291077D695}"/>
              </a:ext>
            </a:extLst>
          </p:cNvPr>
          <p:cNvPicPr>
            <a:picLocks noChangeAspect="1"/>
          </p:cNvPicPr>
          <p:nvPr/>
        </p:nvPicPr>
        <p:blipFill>
          <a:blip r:embed="rId2"/>
          <a:stretch>
            <a:fillRect/>
          </a:stretch>
        </p:blipFill>
        <p:spPr>
          <a:xfrm>
            <a:off x="779930" y="3316172"/>
            <a:ext cx="2222389" cy="2963185"/>
          </a:xfrm>
          <a:prstGeom prst="rect">
            <a:avLst/>
          </a:prstGeom>
        </p:spPr>
      </p:pic>
      <p:pic>
        <p:nvPicPr>
          <p:cNvPr id="7" name="Picture 6" descr="A close-up of a bug&#10;&#10;Description automatically generated">
            <a:extLst>
              <a:ext uri="{FF2B5EF4-FFF2-40B4-BE49-F238E27FC236}">
                <a16:creationId xmlns:a16="http://schemas.microsoft.com/office/drawing/2014/main" id="{9E57CAF7-2BC6-90E0-36ED-6630F6274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8454" y="3806074"/>
            <a:ext cx="2501822" cy="1983382"/>
          </a:xfrm>
          <a:prstGeom prst="rect">
            <a:avLst/>
          </a:prstGeom>
        </p:spPr>
      </p:pic>
      <p:pic>
        <p:nvPicPr>
          <p:cNvPr id="8" name="Picture 7" descr="A close-up of a green insect&#10;&#10;Description automatically generated with medium confidence">
            <a:extLst>
              <a:ext uri="{FF2B5EF4-FFF2-40B4-BE49-F238E27FC236}">
                <a16:creationId xmlns:a16="http://schemas.microsoft.com/office/drawing/2014/main" id="{0799A6B3-5AFD-AA75-39A0-2624A08B3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9864" y="3832112"/>
            <a:ext cx="2608773" cy="1957344"/>
          </a:xfrm>
          <a:prstGeom prst="rect">
            <a:avLst/>
          </a:prstGeom>
        </p:spPr>
      </p:pic>
    </p:spTree>
    <p:extLst>
      <p:ext uri="{BB962C8B-B14F-4D97-AF65-F5344CB8AC3E}">
        <p14:creationId xmlns:p14="http://schemas.microsoft.com/office/powerpoint/2010/main" val="33882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DD8BAF-57F6-10DD-B387-BB591F7A6C9B}"/>
              </a:ext>
            </a:extLst>
          </p:cNvPr>
          <p:cNvSpPr txBox="1"/>
          <p:nvPr/>
        </p:nvSpPr>
        <p:spPr>
          <a:xfrm>
            <a:off x="330200" y="269696"/>
            <a:ext cx="2270878" cy="369332"/>
          </a:xfrm>
          <a:prstGeom prst="rect">
            <a:avLst/>
          </a:prstGeom>
          <a:noFill/>
        </p:spPr>
        <p:txBody>
          <a:bodyPr wrap="none" rtlCol="0">
            <a:spAutoFit/>
          </a:bodyPr>
          <a:lstStyle/>
          <a:p>
            <a:r>
              <a:rPr lang="en-US" b="1" dirty="0"/>
              <a:t>Dragonfly Life Cycle</a:t>
            </a:r>
          </a:p>
        </p:txBody>
      </p:sp>
      <p:sp>
        <p:nvSpPr>
          <p:cNvPr id="3" name="TextBox 2">
            <a:extLst>
              <a:ext uri="{FF2B5EF4-FFF2-40B4-BE49-F238E27FC236}">
                <a16:creationId xmlns:a16="http://schemas.microsoft.com/office/drawing/2014/main" id="{B354062F-9327-09C3-D261-A64B98D4813E}"/>
              </a:ext>
            </a:extLst>
          </p:cNvPr>
          <p:cNvSpPr txBox="1"/>
          <p:nvPr/>
        </p:nvSpPr>
        <p:spPr>
          <a:xfrm>
            <a:off x="-75256" y="5964658"/>
            <a:ext cx="8422640" cy="646331"/>
          </a:xfrm>
          <a:prstGeom prst="rect">
            <a:avLst/>
          </a:prstGeom>
          <a:noFill/>
        </p:spPr>
        <p:txBody>
          <a:bodyPr wrap="square">
            <a:spAutoFit/>
          </a:bodyPr>
          <a:lstStyle/>
          <a:p>
            <a:pPr marL="0" marR="0" indent="228600">
              <a:spcAft>
                <a:spcPts val="800"/>
              </a:spcAft>
            </a:pPr>
            <a:r>
              <a:rPr lang="en-US" kern="120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8.  Adult dragonflies are fast flying aerial predators near and away from water. They                   	 typically live for  about 1-8 weeks.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768BC70-FC79-A440-3F47-DD1772B5C91A}"/>
              </a:ext>
            </a:extLst>
          </p:cNvPr>
          <p:cNvSpPr txBox="1"/>
          <p:nvPr/>
        </p:nvSpPr>
        <p:spPr>
          <a:xfrm>
            <a:off x="96666" y="2559916"/>
            <a:ext cx="8521700" cy="923330"/>
          </a:xfrm>
          <a:prstGeom prst="rect">
            <a:avLst/>
          </a:prstGeom>
          <a:noFill/>
        </p:spPr>
        <p:txBody>
          <a:bodyPr wrap="square">
            <a:spAutoFit/>
          </a:bodyPr>
          <a:lstStyle/>
          <a:p>
            <a:pPr marL="342900" marR="0" lvl="0" indent="-342900">
              <a:spcAft>
                <a:spcPts val="800"/>
              </a:spcAft>
              <a:buFont typeface="+mj-lt"/>
              <a:buAutoNum type="arabicPeriod"/>
            </a:pPr>
            <a:r>
              <a:rPr lang="en-US" kern="120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Mating of adult dragonflies takes place in the “wheel” formation.  The male clasps the female behind the head and the female brings her abdomen up to meet the male.  This process may take a few minutes to several hours.</a:t>
            </a:r>
            <a:endParaRPr lang="en-US" kern="100" dirty="0">
              <a:latin typeface="Aptos" panose="020B0004020202020204" pitchFamily="34"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42F0633-2DA7-9AC0-2E29-6F6D75D4F154}"/>
              </a:ext>
            </a:extLst>
          </p:cNvPr>
          <p:cNvSpPr txBox="1"/>
          <p:nvPr/>
        </p:nvSpPr>
        <p:spPr>
          <a:xfrm>
            <a:off x="120943" y="3522937"/>
            <a:ext cx="8760460" cy="646331"/>
          </a:xfrm>
          <a:prstGeom prst="rect">
            <a:avLst/>
          </a:prstGeom>
          <a:noFill/>
        </p:spPr>
        <p:txBody>
          <a:bodyPr wrap="square">
            <a:spAutoFit/>
          </a:bodyPr>
          <a:lstStyle/>
          <a:p>
            <a:pPr marL="457200" marR="0" lvl="0" indent="-457200">
              <a:spcAft>
                <a:spcPts val="800"/>
              </a:spcAft>
            </a:pPr>
            <a:r>
              <a:rPr lang="en-US" kern="120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2-3. </a:t>
            </a:r>
            <a:r>
              <a:rPr lang="en-US" dirty="0">
                <a:solidFill>
                  <a:srgbClr val="000000"/>
                </a:solidFill>
                <a:latin typeface="Calibri" panose="020F0502020204030204" pitchFamily="34" charset="0"/>
                <a:ea typeface="Tahoma" panose="020B0604030504040204" pitchFamily="34" charset="0"/>
                <a:cs typeface="Times New Roman" panose="02020603050405020304" pitchFamily="18" charset="0"/>
              </a:rPr>
              <a:t> </a:t>
            </a:r>
            <a:r>
              <a:rPr lang="en-US" kern="120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Female dragonflies lay eggs generally on surface vegetation. When the eggs hatch,  resulting naiads generally move to underwater vegetation or to the bottom sediments.</a:t>
            </a:r>
            <a:endParaRPr lang="en-US" kern="100" dirty="0">
              <a:latin typeface="Aptos" panose="020B0004020202020204" pitchFamily="34" charset="0"/>
              <a:ea typeface="Tahom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E60AD81-92E8-7824-12BA-6605A70930FE}"/>
              </a:ext>
            </a:extLst>
          </p:cNvPr>
          <p:cNvSpPr txBox="1"/>
          <p:nvPr/>
        </p:nvSpPr>
        <p:spPr>
          <a:xfrm>
            <a:off x="0" y="4171564"/>
            <a:ext cx="8559800" cy="1200329"/>
          </a:xfrm>
          <a:prstGeom prst="rect">
            <a:avLst/>
          </a:prstGeom>
          <a:noFill/>
        </p:spPr>
        <p:txBody>
          <a:bodyPr wrap="square">
            <a:spAutoFit/>
          </a:bodyPr>
          <a:lstStyle/>
          <a:p>
            <a:pPr marL="517525" marR="0" lvl="0" indent="-517525">
              <a:spcAft>
                <a:spcPts val="800"/>
              </a:spcAft>
            </a:pPr>
            <a:r>
              <a:rPr lang="en-US" kern="120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4–6. 	</a:t>
            </a:r>
            <a:r>
              <a:rPr lang="en-US" kern="100" dirty="0">
                <a:effectLst/>
                <a:latin typeface="Aptos" panose="020B0004020202020204" pitchFamily="34" charset="0"/>
                <a:ea typeface="Aptos" panose="020B0004020202020204" pitchFamily="34" charset="0"/>
                <a:cs typeface="Times New Roman" panose="02020603050405020304" pitchFamily="18" charset="0"/>
              </a:rPr>
              <a:t>Naiads generally  molt 5–14 times until fully mature. Larval development typically</a:t>
            </a:r>
            <a:r>
              <a:rPr lang="en-US" kern="100" dirty="0">
                <a:latin typeface="Aptos" panose="020B0004020202020204" pitchFamily="34" charset="0"/>
                <a:ea typeface="Aptos" panose="020B0004020202020204" pitchFamily="34" charset="0"/>
                <a:cs typeface="Times New Roman" panose="02020603050405020304" pitchFamily="18" charset="0"/>
              </a:rPr>
              <a:t> </a:t>
            </a:r>
            <a:r>
              <a:rPr lang="en-US" kern="100" dirty="0">
                <a:effectLst/>
                <a:latin typeface="Aptos" panose="020B0004020202020204" pitchFamily="34" charset="0"/>
                <a:ea typeface="Aptos" panose="020B0004020202020204" pitchFamily="34" charset="0"/>
                <a:cs typeface="Times New Roman" panose="02020603050405020304" pitchFamily="18" charset="0"/>
              </a:rPr>
              <a:t>takes  1–2  years, but ranges from 2–3 months to more than five years.</a:t>
            </a:r>
            <a:br>
              <a:rPr lang="en-US" kern="100" dirty="0">
                <a:effectLst/>
                <a:latin typeface="Aptos" panose="020B0004020202020204" pitchFamily="34" charset="0"/>
                <a:ea typeface="Aptos" panose="020B0004020202020204" pitchFamily="34" charset="0"/>
                <a:cs typeface="Times New Roman" panose="02020603050405020304" pitchFamily="18" charset="0"/>
              </a:rPr>
            </a:br>
            <a:r>
              <a:rPr lang="en-US" kern="100" dirty="0">
                <a:latin typeface="Aptos" panose="020B0004020202020204" pitchFamily="34" charset="0"/>
                <a:ea typeface="Aptos" panose="020B0004020202020204" pitchFamily="34" charset="0"/>
                <a:cs typeface="Times New Roman" panose="02020603050405020304" pitchFamily="18" charset="0"/>
              </a:rPr>
              <a:t>Development takes longer in cooler waters where food is scarcer, while in warm waters there may be a new generation every year.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9A903AE-79BA-1788-254B-DEADD554600D}"/>
              </a:ext>
            </a:extLst>
          </p:cNvPr>
          <p:cNvSpPr txBox="1"/>
          <p:nvPr/>
        </p:nvSpPr>
        <p:spPr>
          <a:xfrm>
            <a:off x="114008" y="5347257"/>
            <a:ext cx="8646160" cy="669414"/>
          </a:xfrm>
          <a:prstGeom prst="rect">
            <a:avLst/>
          </a:prstGeom>
          <a:noFill/>
        </p:spPr>
        <p:txBody>
          <a:bodyPr wrap="square">
            <a:spAutoFit/>
          </a:bodyPr>
          <a:lstStyle/>
          <a:p>
            <a:pPr marL="342900" marR="0" indent="-342900">
              <a:spcAft>
                <a:spcPts val="800"/>
              </a:spcAft>
              <a:buAutoNum type="arabicPeriod" startAt="7"/>
            </a:pPr>
            <a:r>
              <a:rPr lang="en-US" sz="1800" kern="120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Emergence: Naiads climb out of the water usually on plant stems and emerge from their exoskeleton </a:t>
            </a:r>
            <a:r>
              <a:rPr lang="en-US" dirty="0">
                <a:solidFill>
                  <a:srgbClr val="000000"/>
                </a:solidFill>
                <a:latin typeface="Calibri" panose="020F0502020204030204" pitchFamily="34" charset="0"/>
                <a:ea typeface="Tahoma" panose="020B0604030504040204" pitchFamily="34" charset="0"/>
                <a:cs typeface="Times New Roman" panose="02020603050405020304" pitchFamily="18" charset="0"/>
              </a:rPr>
              <a:t>as adults.  This process may take several hours to a few days. </a:t>
            </a:r>
            <a:r>
              <a:rPr lang="en-US" sz="1800" kern="120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drawing of a dragonfly&#10;&#10;Description automatically generated">
            <a:extLst>
              <a:ext uri="{FF2B5EF4-FFF2-40B4-BE49-F238E27FC236}">
                <a16:creationId xmlns:a16="http://schemas.microsoft.com/office/drawing/2014/main" id="{A59EFF39-6856-9C43-1977-851A100290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1976" y="616773"/>
            <a:ext cx="2250440" cy="1853565"/>
          </a:xfrm>
          <a:prstGeom prst="rect">
            <a:avLst/>
          </a:prstGeom>
        </p:spPr>
      </p:pic>
    </p:spTree>
    <p:extLst>
      <p:ext uri="{BB962C8B-B14F-4D97-AF65-F5344CB8AC3E}">
        <p14:creationId xmlns:p14="http://schemas.microsoft.com/office/powerpoint/2010/main" val="385586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66ED79-A583-B6D5-73C0-CC2DA6949A6D}"/>
              </a:ext>
            </a:extLst>
          </p:cNvPr>
          <p:cNvSpPr txBox="1"/>
          <p:nvPr/>
        </p:nvSpPr>
        <p:spPr>
          <a:xfrm>
            <a:off x="457200" y="746819"/>
            <a:ext cx="8117840" cy="1860381"/>
          </a:xfrm>
          <a:prstGeom prst="rect">
            <a:avLst/>
          </a:prstGeom>
          <a:noFill/>
        </p:spPr>
        <p:txBody>
          <a:bodyPr wrap="square">
            <a:spAutoFit/>
          </a:bodyPr>
          <a:lstStyle/>
          <a:p>
            <a:pPr marL="346075" marR="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naiads’ mouthparts  are well adapted to their predatory lifestyle. They are composed of stout </a:t>
            </a: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mandibles and maxillae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chewing solid food. The </a:t>
            </a: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labium</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modified into a hinged scoop that can be thrust forward rapidly to catch prey.  The labium can be shot in the direction of prey almost the length of the naiad’s body. The end of the labium has hooks on it that grasp the prey so it can be dragged back to the mouth where it is chewed by the mandibles</a:t>
            </a:r>
          </a:p>
        </p:txBody>
      </p:sp>
      <p:pic>
        <p:nvPicPr>
          <p:cNvPr id="7" name="Online Media 6" title="Dragonfly Nymph Eats Worm">
            <a:hlinkClick r:id="" action="ppaction://media"/>
            <a:extLst>
              <a:ext uri="{FF2B5EF4-FFF2-40B4-BE49-F238E27FC236}">
                <a16:creationId xmlns:a16="http://schemas.microsoft.com/office/drawing/2014/main" id="{3C01C8BC-121C-90FB-F42D-DAD882DCDB85}"/>
              </a:ext>
            </a:extLst>
          </p:cNvPr>
          <p:cNvPicPr>
            <a:picLocks noRot="1" noChangeAspect="1"/>
          </p:cNvPicPr>
          <p:nvPr>
            <a:videoFile r:link="rId1"/>
          </p:nvPr>
        </p:nvPicPr>
        <p:blipFill>
          <a:blip/>
          <a:stretch>
            <a:fillRect/>
          </a:stretch>
        </p:blipFill>
        <p:spPr>
          <a:xfrm>
            <a:off x="4257043" y="2836836"/>
            <a:ext cx="4470397" cy="2523912"/>
          </a:xfrm>
          <a:prstGeom prst="rect">
            <a:avLst/>
          </a:prstGeom>
        </p:spPr>
      </p:pic>
      <p:pic>
        <p:nvPicPr>
          <p:cNvPr id="2" name="Picture 1" descr="A picture containing invertebrate, arthropod, insect, organism&#10;&#10;Description automatically generated">
            <a:extLst>
              <a:ext uri="{FF2B5EF4-FFF2-40B4-BE49-F238E27FC236}">
                <a16:creationId xmlns:a16="http://schemas.microsoft.com/office/drawing/2014/main" id="{072271C9-3E81-5D2C-D05F-60A6534FF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64" y="2707479"/>
            <a:ext cx="2558977" cy="3416090"/>
          </a:xfrm>
          <a:prstGeom prst="rect">
            <a:avLst/>
          </a:prstGeom>
        </p:spPr>
      </p:pic>
    </p:spTree>
    <p:extLst>
      <p:ext uri="{BB962C8B-B14F-4D97-AF65-F5344CB8AC3E}">
        <p14:creationId xmlns:p14="http://schemas.microsoft.com/office/powerpoint/2010/main" val="416965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F2B3C1-299C-38BF-B831-89BA2DD31F36}"/>
              </a:ext>
            </a:extLst>
          </p:cNvPr>
          <p:cNvSpPr txBox="1"/>
          <p:nvPr/>
        </p:nvSpPr>
        <p:spPr>
          <a:xfrm>
            <a:off x="726440" y="678447"/>
            <a:ext cx="7909560" cy="1267655"/>
          </a:xfrm>
          <a:prstGeom prst="rect">
            <a:avLst/>
          </a:prstGeom>
          <a:noFill/>
        </p:spPr>
        <p:txBody>
          <a:bodyPr wrap="square">
            <a:spAutoFit/>
          </a:bodyPr>
          <a:lstStyle/>
          <a:p>
            <a:pPr marL="285750" marR="0" indent="-285750">
              <a:lnSpc>
                <a:spcPct val="107000"/>
              </a:lnSpc>
              <a:spcAft>
                <a:spcPts val="800"/>
              </a:spcAft>
              <a:buFont typeface="Arial" panose="020B06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aiads move rapidly through the water,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jet-propelling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their bodies by using their abdominal muscles to move water in through their mouth and expelling it out their anus. </a:t>
            </a:r>
            <a:r>
              <a:rPr lang="en-US" kern="100" dirty="0">
                <a:latin typeface="Aptos" panose="020B0004020202020204" pitchFamily="34" charset="0"/>
                <a:ea typeface="Aptos" panose="020B0004020202020204" pitchFamily="34" charset="0"/>
                <a:cs typeface="Times New Roman" panose="02020603050405020304" pitchFamily="18" charset="0"/>
              </a:rPr>
              <a:t> The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naiads have gills inside their rectum so the flow of water across the gills also serves as a means of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gas exchange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813183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AC92ED-2E2B-D27B-7671-03E0A952EFD1}"/>
              </a:ext>
            </a:extLst>
          </p:cNvPr>
          <p:cNvSpPr txBox="1"/>
          <p:nvPr/>
        </p:nvSpPr>
        <p:spPr>
          <a:xfrm>
            <a:off x="2385339" y="284211"/>
            <a:ext cx="3287054" cy="369332"/>
          </a:xfrm>
          <a:prstGeom prst="rect">
            <a:avLst/>
          </a:prstGeom>
          <a:noFill/>
        </p:spPr>
        <p:txBody>
          <a:bodyPr wrap="none" rtlCol="0">
            <a:spAutoFit/>
          </a:bodyPr>
          <a:lstStyle/>
          <a:p>
            <a:r>
              <a:rPr lang="en-US" b="1" dirty="0"/>
              <a:t> Dragonfly Naiads in Research</a:t>
            </a:r>
          </a:p>
        </p:txBody>
      </p:sp>
      <p:sp>
        <p:nvSpPr>
          <p:cNvPr id="2" name="TextBox 1">
            <a:extLst>
              <a:ext uri="{FF2B5EF4-FFF2-40B4-BE49-F238E27FC236}">
                <a16:creationId xmlns:a16="http://schemas.microsoft.com/office/drawing/2014/main" id="{C8062D20-3254-8592-CEDB-59F1158E52FA}"/>
              </a:ext>
            </a:extLst>
          </p:cNvPr>
          <p:cNvSpPr txBox="1"/>
          <p:nvPr/>
        </p:nvSpPr>
        <p:spPr>
          <a:xfrm>
            <a:off x="316519" y="784830"/>
            <a:ext cx="5593804" cy="369332"/>
          </a:xfrm>
          <a:prstGeom prst="rect">
            <a:avLst/>
          </a:prstGeom>
          <a:noFill/>
        </p:spPr>
        <p:txBody>
          <a:bodyPr wrap="square" rtlCol="0">
            <a:spAutoFit/>
          </a:bodyPr>
          <a:lstStyle/>
          <a:p>
            <a:r>
              <a:rPr lang="en-US" b="1" dirty="0"/>
              <a:t>Mercury Project:  </a:t>
            </a:r>
            <a:r>
              <a:rPr lang="en-US" dirty="0">
                <a:solidFill>
                  <a:srgbClr val="BEBDB1"/>
                </a:solidFill>
                <a:latin typeface="Arial" panose="020B0604020202020204" pitchFamily="34" charset="0"/>
                <a:hlinkClick r:id="rId2"/>
              </a:rPr>
              <a:t>https://geonarrative.usgs.gov/dmp/</a:t>
            </a:r>
            <a:endParaRPr lang="en-US" dirty="0">
              <a:solidFill>
                <a:srgbClr val="BEBDB1"/>
              </a:solidFill>
              <a:latin typeface="Arial" panose="020B0604020202020204" pitchFamily="34" charset="0"/>
            </a:endParaRPr>
          </a:p>
        </p:txBody>
      </p:sp>
      <p:sp>
        <p:nvSpPr>
          <p:cNvPr id="10" name="TextBox 9">
            <a:extLst>
              <a:ext uri="{FF2B5EF4-FFF2-40B4-BE49-F238E27FC236}">
                <a16:creationId xmlns:a16="http://schemas.microsoft.com/office/drawing/2014/main" id="{3C422802-C635-48E1-B071-46B9CB0520AC}"/>
              </a:ext>
            </a:extLst>
          </p:cNvPr>
          <p:cNvSpPr txBox="1"/>
          <p:nvPr/>
        </p:nvSpPr>
        <p:spPr>
          <a:xfrm>
            <a:off x="626112" y="1289519"/>
            <a:ext cx="8295611" cy="1200329"/>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12529"/>
                </a:solidFill>
                <a:effectLst/>
              </a:rPr>
              <a:t>The Dragonfly Mercury Project (DMP) is a citizen science project sponsored and coordinated by the </a:t>
            </a:r>
            <a:r>
              <a:rPr lang="en-US" dirty="0"/>
              <a:t>U.S. Geological Survey and the National Park Service. It is </a:t>
            </a:r>
            <a:r>
              <a:rPr lang="en-US" dirty="0">
                <a:solidFill>
                  <a:srgbClr val="001D35"/>
                </a:solidFill>
              </a:rPr>
              <a:t>focused on assessing mercury contamination in freshwater ecosystems across the United States, using dragonfly naiads as bioindicators. </a:t>
            </a:r>
            <a:endParaRPr lang="en-US" b="0" i="0" dirty="0">
              <a:solidFill>
                <a:srgbClr val="212529"/>
              </a:solidFill>
              <a:effectLst/>
              <a:latin typeface="Helvetica Neue"/>
            </a:endParaRPr>
          </a:p>
        </p:txBody>
      </p:sp>
      <p:sp>
        <p:nvSpPr>
          <p:cNvPr id="16" name="TextBox 15">
            <a:extLst>
              <a:ext uri="{FF2B5EF4-FFF2-40B4-BE49-F238E27FC236}">
                <a16:creationId xmlns:a16="http://schemas.microsoft.com/office/drawing/2014/main" id="{29A17F81-438A-CA92-05EB-35D14E8F75FE}"/>
              </a:ext>
            </a:extLst>
          </p:cNvPr>
          <p:cNvSpPr txBox="1"/>
          <p:nvPr/>
        </p:nvSpPr>
        <p:spPr>
          <a:xfrm>
            <a:off x="767304" y="4053765"/>
            <a:ext cx="8158211" cy="537776"/>
          </a:xfrm>
          <a:prstGeom prst="rect">
            <a:avLst/>
          </a:prstGeom>
          <a:noFill/>
        </p:spPr>
        <p:txBody>
          <a:bodyPr wrap="square">
            <a:spAutoFit/>
          </a:bodyPr>
          <a:lstStyle/>
          <a:p>
            <a:pPr marL="285750" indent="-285750" algn="l">
              <a:lnSpc>
                <a:spcPts val="1650"/>
              </a:lnSpc>
              <a:spcBef>
                <a:spcPts val="750"/>
              </a:spcBef>
              <a:spcAft>
                <a:spcPts val="600"/>
              </a:spcAft>
              <a:buFont typeface="Arial" panose="020B0604020202020204" pitchFamily="34" charset="0"/>
              <a:buChar char="•"/>
            </a:pPr>
            <a:r>
              <a:rPr lang="en-US" b="0" i="0" dirty="0">
                <a:solidFill>
                  <a:srgbClr val="001D35"/>
                </a:solidFill>
                <a:effectLst/>
              </a:rPr>
              <a:t>The study indicates that </a:t>
            </a:r>
            <a:r>
              <a:rPr lang="en-US" b="0" i="0" dirty="0">
                <a:solidFill>
                  <a:srgbClr val="1F1F1F"/>
                </a:solidFill>
                <a:effectLst/>
              </a:rPr>
              <a:t>mercury concentrations are highest in larvae from rivers and streams in the U.S.</a:t>
            </a:r>
            <a:r>
              <a:rPr lang="en-US" b="0" i="0" dirty="0">
                <a:solidFill>
                  <a:srgbClr val="001D35"/>
                </a:solidFill>
                <a:effectLst/>
              </a:rPr>
              <a:t> compared to still waters.</a:t>
            </a:r>
          </a:p>
        </p:txBody>
      </p:sp>
      <p:sp>
        <p:nvSpPr>
          <p:cNvPr id="22" name="TextBox 21">
            <a:extLst>
              <a:ext uri="{FF2B5EF4-FFF2-40B4-BE49-F238E27FC236}">
                <a16:creationId xmlns:a16="http://schemas.microsoft.com/office/drawing/2014/main" id="{C26FF6ED-CC61-D22C-E9D8-3BCB32C1ED36}"/>
              </a:ext>
            </a:extLst>
          </p:cNvPr>
          <p:cNvSpPr txBox="1"/>
          <p:nvPr/>
        </p:nvSpPr>
        <p:spPr>
          <a:xfrm>
            <a:off x="760688" y="2650416"/>
            <a:ext cx="8011297"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212529"/>
                </a:solidFill>
              </a:rPr>
              <a:t>The DMP is now the nation's largest assessment of mercury contamination and environmental risk. Since 2009, over 8,500 volunteers have helped collect dragonfly larvae at more than 190 national parks and other protected areas across the U.S. for mercury analysis</a:t>
            </a:r>
            <a:endParaRPr lang="en-US" dirty="0"/>
          </a:p>
        </p:txBody>
      </p:sp>
    </p:spTree>
    <p:extLst>
      <p:ext uri="{BB962C8B-B14F-4D97-AF65-F5344CB8AC3E}">
        <p14:creationId xmlns:p14="http://schemas.microsoft.com/office/powerpoint/2010/main" val="297571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95E38-0438-AE19-989A-ED2E6261DE36}"/>
              </a:ext>
            </a:extLst>
          </p:cNvPr>
          <p:cNvSpPr txBox="1"/>
          <p:nvPr/>
        </p:nvSpPr>
        <p:spPr>
          <a:xfrm>
            <a:off x="748685" y="400275"/>
            <a:ext cx="2328138" cy="369332"/>
          </a:xfrm>
          <a:prstGeom prst="rect">
            <a:avLst/>
          </a:prstGeom>
          <a:noFill/>
        </p:spPr>
        <p:txBody>
          <a:bodyPr wrap="none" rtlCol="0">
            <a:spAutoFit/>
          </a:bodyPr>
          <a:lstStyle/>
          <a:p>
            <a:r>
              <a:rPr lang="en-US" b="1" dirty="0"/>
              <a:t>Evolutionary Biology</a:t>
            </a:r>
          </a:p>
        </p:txBody>
      </p:sp>
      <p:sp>
        <p:nvSpPr>
          <p:cNvPr id="24" name="TextBox 23">
            <a:extLst>
              <a:ext uri="{FF2B5EF4-FFF2-40B4-BE49-F238E27FC236}">
                <a16:creationId xmlns:a16="http://schemas.microsoft.com/office/drawing/2014/main" id="{782B122F-8D8E-D9BA-3667-81F4E3BF2B4D}"/>
              </a:ext>
            </a:extLst>
          </p:cNvPr>
          <p:cNvSpPr txBox="1"/>
          <p:nvPr/>
        </p:nvSpPr>
        <p:spPr>
          <a:xfrm>
            <a:off x="902260" y="727864"/>
            <a:ext cx="7610559" cy="369332"/>
          </a:xfrm>
          <a:prstGeom prst="rect">
            <a:avLst/>
          </a:prstGeom>
          <a:noFill/>
        </p:spPr>
        <p:txBody>
          <a:bodyPr wrap="square">
            <a:spAutoFit/>
          </a:bodyPr>
          <a:lstStyle/>
          <a:p>
            <a:r>
              <a:rPr lang="en-US" dirty="0"/>
              <a:t>Recent Publication :</a:t>
            </a:r>
            <a:endParaRPr lang="en-US" i="1" dirty="0"/>
          </a:p>
        </p:txBody>
      </p:sp>
      <p:sp>
        <p:nvSpPr>
          <p:cNvPr id="26" name="TextBox 25">
            <a:extLst>
              <a:ext uri="{FF2B5EF4-FFF2-40B4-BE49-F238E27FC236}">
                <a16:creationId xmlns:a16="http://schemas.microsoft.com/office/drawing/2014/main" id="{A44523FA-6AE6-DBD2-9212-A8D242340C12}"/>
              </a:ext>
            </a:extLst>
          </p:cNvPr>
          <p:cNvSpPr txBox="1"/>
          <p:nvPr/>
        </p:nvSpPr>
        <p:spPr>
          <a:xfrm>
            <a:off x="829433" y="2462044"/>
            <a:ext cx="7772400" cy="1754326"/>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001D35"/>
                </a:solidFill>
                <a:effectLst/>
              </a:rPr>
              <a:t>analysis of 87 European dragonfly species highlights that   </a:t>
            </a:r>
            <a:r>
              <a:rPr lang="en-US" i="0" dirty="0">
                <a:solidFill>
                  <a:srgbClr val="001D35"/>
                </a:solidFill>
                <a:effectLst/>
              </a:rPr>
              <a:t>the </a:t>
            </a:r>
            <a:r>
              <a:rPr lang="en-US" i="0" dirty="0">
                <a:solidFill>
                  <a:srgbClr val="1F1F1F"/>
                </a:solidFill>
                <a:effectLst/>
              </a:rPr>
              <a:t>temperatures and seasonal patterns </a:t>
            </a:r>
            <a:r>
              <a:rPr lang="en-US" b="1" i="0" dirty="0">
                <a:solidFill>
                  <a:srgbClr val="1F1F1F"/>
                </a:solidFill>
                <a:effectLst/>
              </a:rPr>
              <a:t>experienced by dragonfly </a:t>
            </a:r>
            <a:r>
              <a:rPr lang="en-US" b="1" dirty="0">
                <a:solidFill>
                  <a:srgbClr val="1F1F1F"/>
                </a:solidFill>
              </a:rPr>
              <a:t>naiads</a:t>
            </a:r>
            <a:r>
              <a:rPr lang="en-US" b="1" i="0" dirty="0">
                <a:solidFill>
                  <a:srgbClr val="1F1F1F"/>
                </a:solidFill>
                <a:effectLst/>
              </a:rPr>
              <a:t> </a:t>
            </a:r>
            <a:r>
              <a:rPr lang="en-US" i="0" dirty="0">
                <a:solidFill>
                  <a:srgbClr val="1F1F1F"/>
                </a:solidFill>
                <a:effectLst/>
              </a:rPr>
              <a:t>underwater have a greater impact on </a:t>
            </a:r>
            <a:r>
              <a:rPr lang="en-US" b="1" i="0" dirty="0">
                <a:solidFill>
                  <a:srgbClr val="1F1F1F"/>
                </a:solidFill>
                <a:effectLst/>
              </a:rPr>
              <a:t>adult trait variety </a:t>
            </a:r>
            <a:r>
              <a:rPr lang="en-US" i="0" dirty="0">
                <a:solidFill>
                  <a:srgbClr val="1F1F1F"/>
                </a:solidFill>
                <a:effectLst/>
              </a:rPr>
              <a:t>than the climate the adult insects encounter in the air</a:t>
            </a:r>
            <a:r>
              <a:rPr lang="en-US" i="0" dirty="0">
                <a:solidFill>
                  <a:srgbClr val="001D35"/>
                </a:solidFill>
                <a:effectLst/>
              </a:rPr>
              <a:t>. </a:t>
            </a:r>
            <a:r>
              <a:rPr lang="en-US" b="1" i="0" dirty="0">
                <a:solidFill>
                  <a:srgbClr val="001D35"/>
                </a:solidFill>
                <a:effectLst/>
              </a:rPr>
              <a:t>This study challenges traditional conservation approaches that primarily focus on the adult stage of the insect.</a:t>
            </a:r>
            <a:endParaRPr lang="en-US" b="1" dirty="0"/>
          </a:p>
        </p:txBody>
      </p:sp>
      <p:sp>
        <p:nvSpPr>
          <p:cNvPr id="6" name="TextBox 5">
            <a:extLst>
              <a:ext uri="{FF2B5EF4-FFF2-40B4-BE49-F238E27FC236}">
                <a16:creationId xmlns:a16="http://schemas.microsoft.com/office/drawing/2014/main" id="{BADD6DED-D5FA-3911-019D-4C5DAA30BE9D}"/>
              </a:ext>
            </a:extLst>
          </p:cNvPr>
          <p:cNvSpPr txBox="1"/>
          <p:nvPr/>
        </p:nvSpPr>
        <p:spPr>
          <a:xfrm>
            <a:off x="720190" y="1125310"/>
            <a:ext cx="8423809" cy="1200329"/>
          </a:xfrm>
          <a:prstGeom prst="rect">
            <a:avLst/>
          </a:prstGeom>
          <a:noFill/>
        </p:spPr>
        <p:txBody>
          <a:bodyPr wrap="square">
            <a:spAutoFit/>
          </a:bodyPr>
          <a:lstStyle/>
          <a:p>
            <a:r>
              <a:rPr lang="en-US" dirty="0"/>
              <a:t>L.L. Iversen, j. Garia </a:t>
            </a:r>
            <a:r>
              <a:rPr lang="en-US" dirty="0" err="1"/>
              <a:t>Mmarques</a:t>
            </a:r>
            <a:r>
              <a:rPr lang="en-US" dirty="0"/>
              <a:t>, A.  </a:t>
            </a:r>
            <a:r>
              <a:rPr lang="en-US" dirty="0" err="1"/>
              <a:t>Grigoropoulou</a:t>
            </a:r>
            <a:r>
              <a:rPr lang="en-US" dirty="0"/>
              <a:t>, M. O’Connor, s. </a:t>
            </a:r>
            <a:r>
              <a:rPr lang="en-US" dirty="0" err="1"/>
              <a:t>Domisch</a:t>
            </a:r>
            <a:r>
              <a:rPr lang="en-US" dirty="0"/>
              <a:t>, L.    	</a:t>
            </a:r>
            <a:r>
              <a:rPr lang="en-US" dirty="0" err="1"/>
              <a:t>Lanacaster</a:t>
            </a:r>
            <a:r>
              <a:rPr lang="en-US" dirty="0"/>
              <a:t>. 2025. Complex Life Cycles Shape the Functional Biogeography of 	European Dragonflies. Global Ecology and Biogeography (GEB)</a:t>
            </a:r>
            <a:r>
              <a:rPr lang="en-US" b="1" dirty="0">
                <a:solidFill>
                  <a:srgbClr val="123D80"/>
                </a:solidFill>
                <a:latin typeface="Open Sans" panose="020B0606030504020204" pitchFamily="34" charset="0"/>
                <a:hlinkClick r:id="rId2"/>
              </a:rPr>
              <a:t>   	https://doi.org/10.1111/geb.70056</a:t>
            </a:r>
            <a:endParaRPr lang="en-US" dirty="0"/>
          </a:p>
        </p:txBody>
      </p:sp>
    </p:spTree>
    <p:extLst>
      <p:ext uri="{BB962C8B-B14F-4D97-AF65-F5344CB8AC3E}">
        <p14:creationId xmlns:p14="http://schemas.microsoft.com/office/powerpoint/2010/main" val="3306532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7289</TotalTime>
  <Words>1069</Words>
  <Application>Microsoft Office PowerPoint</Application>
  <PresentationFormat>On-screen Show (4:3)</PresentationFormat>
  <Paragraphs>53</Paragraphs>
  <Slides>10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Calibri</vt:lpstr>
      <vt:lpstr>Helvetica Neue</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William Glider</dc:creator>
  <cp:lastModifiedBy>William Glider</cp:lastModifiedBy>
  <cp:revision>19</cp:revision>
  <dcterms:created xsi:type="dcterms:W3CDTF">2025-06-18T22:40:52Z</dcterms:created>
  <dcterms:modified xsi:type="dcterms:W3CDTF">2025-09-16T02:25:53Z</dcterms:modified>
</cp:coreProperties>
</file>