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Lst>
  <p:sldSz cx="9144000" cy="5143500" type="screen16x9"/>
  <p:notesSz cx="6858000" cy="91440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EpsN+sCy8O1MXMIXcF/ufQcTY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29" autoAdjust="0"/>
  </p:normalViewPr>
  <p:slideViewPr>
    <p:cSldViewPr snapToGrid="0">
      <p:cViewPr varScale="1">
        <p:scale>
          <a:sx n="92" d="100"/>
          <a:sy n="92" d="100"/>
        </p:scale>
        <p:origin x="72" y="10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arthjustice.org/feature/infographic-wolves-keep-yellowstone-in-the-balan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interest.com/pin/16726657363710135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2" name="Google Shape;39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Data quantifying the impact of introducing gray wolves into Yellowstone.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Default rules have players play up to 2 cards (not 3), and require 12 points to win.</a:t>
            </a:r>
          </a:p>
        </p:txBody>
      </p:sp>
    </p:spTree>
    <p:extLst>
      <p:ext uri="{BB962C8B-B14F-4D97-AF65-F5344CB8AC3E}">
        <p14:creationId xmlns:p14="http://schemas.microsoft.com/office/powerpoint/2010/main" val="2515710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Fish reduce (and/or decimate) dragonfly populations when they start their lives in the water as larvae. Those dragonflies that can escape the fish grow up to live outside the water environment, where one of their major prey are bees.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How did dwindling wolf populations impact the Yellowstone ecosystem?</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https://earthjustice.org/feature/infographic-wolves-keep-yellowstone-in-the-balance</a:t>
            </a:r>
            <a:r>
              <a:rPr lang="en"/>
              <a:t> </a:t>
            </a:r>
            <a:endParaRPr/>
          </a:p>
          <a:p>
            <a:pPr marL="0" lvl="0" indent="0" algn="l" rtl="0">
              <a:lnSpc>
                <a:spcPct val="100000"/>
              </a:lnSpc>
              <a:spcBef>
                <a:spcPts val="0"/>
              </a:spcBef>
              <a:spcAft>
                <a:spcPts val="0"/>
              </a:spcAft>
              <a:buSzPts val="1100"/>
              <a:buNone/>
            </a:pPr>
            <a:r>
              <a:rPr lang="en" u="sng">
                <a:solidFill>
                  <a:schemeClr val="hlink"/>
                </a:solidFill>
                <a:hlinkClick r:id="rId4"/>
              </a:rPr>
              <a:t>https://www.pinterest.com/pin/167266573637101350/</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 is an example of a food web with trophic levels.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Top down: limitation by enemies</a:t>
            </a:r>
            <a:endParaRPr dirty="0"/>
          </a:p>
          <a:p>
            <a:pPr marL="0" lvl="0" indent="0" algn="l" rtl="0">
              <a:lnSpc>
                <a:spcPct val="100000"/>
              </a:lnSpc>
              <a:spcBef>
                <a:spcPts val="0"/>
              </a:spcBef>
              <a:spcAft>
                <a:spcPts val="0"/>
              </a:spcAft>
              <a:buSzPts val="1100"/>
              <a:buNone/>
            </a:pPr>
            <a:r>
              <a:rPr lang="en" dirty="0"/>
              <a:t>Bottom up: limitation by resources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13" name="Google Shape;13;p86"/>
          <p:cNvPicPr preferRelativeResize="0"/>
          <p:nvPr/>
        </p:nvPicPr>
        <p:blipFill rotWithShape="1">
          <a:blip r:embed="rId2">
            <a:alphaModFix/>
          </a:blip>
          <a:srcRect/>
          <a:stretch/>
        </p:blipFill>
        <p:spPr>
          <a:xfrm>
            <a:off x="0" y="4613148"/>
            <a:ext cx="9144000" cy="530352"/>
          </a:xfrm>
          <a:prstGeom prst="rect">
            <a:avLst/>
          </a:prstGeom>
          <a:noFill/>
          <a:ln>
            <a:noFill/>
          </a:ln>
        </p:spPr>
      </p:pic>
      <p:sp>
        <p:nvSpPr>
          <p:cNvPr id="14" name="Google Shape;14;p8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oboto Black"/>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8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6" name="Google Shape;16;p86"/>
          <p:cNvSpPr txBox="1">
            <a:spLocks noGrp="1"/>
          </p:cNvSpPr>
          <p:nvPr>
            <p:ph type="body" idx="2"/>
          </p:nvPr>
        </p:nvSpPr>
        <p:spPr>
          <a:xfrm>
            <a:off x="312086" y="4728760"/>
            <a:ext cx="6545913" cy="30277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467"/>
              <a:buNone/>
              <a:defRPr sz="1100" b="0" i="0">
                <a:latin typeface="Roboto"/>
                <a:ea typeface="Roboto"/>
                <a:cs typeface="Roboto"/>
                <a:sym typeface="Roboto"/>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7" name="Google Shape;17;p86"/>
          <p:cNvPicPr preferRelativeResize="0"/>
          <p:nvPr/>
        </p:nvPicPr>
        <p:blipFill rotWithShape="1">
          <a:blip r:embed="rId3">
            <a:alphaModFix/>
          </a:blip>
          <a:srcRect/>
          <a:stretch/>
        </p:blipFill>
        <p:spPr>
          <a:xfrm>
            <a:off x="7193964" y="4747709"/>
            <a:ext cx="1614072" cy="189519"/>
          </a:xfrm>
          <a:prstGeom prst="rect">
            <a:avLst/>
          </a:prstGeom>
          <a:noFill/>
          <a:ln>
            <a:noFill/>
          </a:ln>
        </p:spPr>
      </p:pic>
      <p:sp>
        <p:nvSpPr>
          <p:cNvPr id="3" name="TextBox 2">
            <a:extLst>
              <a:ext uri="{FF2B5EF4-FFF2-40B4-BE49-F238E27FC236}">
                <a16:creationId xmlns:a16="http://schemas.microsoft.com/office/drawing/2014/main" id="{C7233FDA-9B6D-12A2-9365-5DB931D1AF7A}"/>
              </a:ext>
            </a:extLst>
          </p:cNvPr>
          <p:cNvSpPr txBox="1"/>
          <p:nvPr userDrawn="1"/>
        </p:nvSpPr>
        <p:spPr>
          <a:xfrm>
            <a:off x="4230139" y="2228850"/>
            <a:ext cx="685800" cy="253916"/>
          </a:xfrm>
          <a:prstGeom prst="rect">
            <a:avLst/>
          </a:prstGeom>
          <a:noFill/>
        </p:spPr>
        <p:txBody>
          <a:bodyPr wrap="square" rtlCol="0">
            <a:spAutoFit/>
          </a:bodyPr>
          <a:lstStyle/>
          <a:p>
            <a:endParaRPr lang="en-US" sz="1050"/>
          </a:p>
        </p:txBody>
      </p:sp>
    </p:spTree>
    <p:extLst>
      <p:ext uri="{BB962C8B-B14F-4D97-AF65-F5344CB8AC3E}">
        <p14:creationId xmlns:p14="http://schemas.microsoft.com/office/powerpoint/2010/main" val="102496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 name="Google Shape;20;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 name="Google Shape;2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db4onJpan0"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pbslearningmedia.org/resource/a58e3ca2-52ab-45f5-87ac-26ee0d681146/wolves-of-yellowstone-earth-a-new-wil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cases.open.ubc.ca/w17t2cons200-1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
          <p:cNvSpPr txBox="1">
            <a:spLocks noGrp="1"/>
          </p:cNvSpPr>
          <p:nvPr>
            <p:ph type="body" idx="2"/>
          </p:nvPr>
        </p:nvSpPr>
        <p:spPr>
          <a:xfrm>
            <a:off x="312086" y="4728760"/>
            <a:ext cx="6545913" cy="302775"/>
          </a:xfrm>
          <a:prstGeom prst="rect">
            <a:avLst/>
          </a:prstGeom>
          <a:noFill/>
          <a:ln>
            <a:noFill/>
          </a:ln>
        </p:spPr>
        <p:txBody>
          <a:bodyPr spcFirstLastPara="1" wrap="square" lIns="68569" tIns="34275" rIns="68569" bIns="34275" anchor="t" anchorCtr="0">
            <a:normAutofit/>
          </a:bodyPr>
          <a:lstStyle/>
          <a:p>
            <a:pPr marL="0" indent="0">
              <a:spcBef>
                <a:spcPts val="0"/>
              </a:spcBef>
              <a:buSzPts val="1450"/>
            </a:pPr>
            <a:r>
              <a:rPr lang="en-US" sz="1088"/>
              <a:t>Department of Biology – California State University, Fresno</a:t>
            </a:r>
            <a:endParaRPr/>
          </a:p>
        </p:txBody>
      </p:sp>
      <p:sp>
        <p:nvSpPr>
          <p:cNvPr id="395" name="Google Shape;395;p1"/>
          <p:cNvSpPr txBox="1"/>
          <p:nvPr/>
        </p:nvSpPr>
        <p:spPr>
          <a:xfrm>
            <a:off x="312086" y="1168632"/>
            <a:ext cx="4708801" cy="906106"/>
          </a:xfrm>
          <a:prstGeom prst="rect">
            <a:avLst/>
          </a:prstGeom>
          <a:noFill/>
          <a:ln>
            <a:noFill/>
          </a:ln>
        </p:spPr>
        <p:txBody>
          <a:bodyPr spcFirstLastPara="1" wrap="square" lIns="68569" tIns="34275" rIns="68569" bIns="34275" anchor="b" anchorCtr="0">
            <a:noAutofit/>
          </a:bodyPr>
          <a:lstStyle/>
          <a:p>
            <a:pPr>
              <a:lnSpc>
                <a:spcPct val="90000"/>
              </a:lnSpc>
              <a:buClr>
                <a:schemeClr val="dk1"/>
              </a:buClr>
              <a:buSzPts val="3700"/>
            </a:pPr>
            <a:r>
              <a:rPr lang="en-US" sz="3200" b="1" dirty="0">
                <a:latin typeface="Aptos" panose="020B0004020202020204" pitchFamily="34" charset="0"/>
              </a:rPr>
              <a:t>Ecologies: A Versatile (and Fun) Strategy Game for Teaching Ecological Concepts</a:t>
            </a:r>
            <a:endParaRPr lang="en-US" sz="3200" b="1" dirty="0">
              <a:solidFill>
                <a:schemeClr val="dk1"/>
              </a:solidFill>
              <a:latin typeface="Roboto Black"/>
              <a:ea typeface="Roboto Black"/>
              <a:cs typeface="Roboto Black"/>
              <a:sym typeface="Roboto Black"/>
            </a:endParaRPr>
          </a:p>
        </p:txBody>
      </p:sp>
      <p:sp>
        <p:nvSpPr>
          <p:cNvPr id="396" name="Google Shape;396;p1"/>
          <p:cNvSpPr txBox="1"/>
          <p:nvPr/>
        </p:nvSpPr>
        <p:spPr>
          <a:xfrm>
            <a:off x="358485" y="3654692"/>
            <a:ext cx="5117174" cy="906106"/>
          </a:xfrm>
          <a:prstGeom prst="rect">
            <a:avLst/>
          </a:prstGeom>
          <a:noFill/>
          <a:ln>
            <a:noFill/>
          </a:ln>
        </p:spPr>
        <p:txBody>
          <a:bodyPr spcFirstLastPara="1" wrap="square" lIns="68569" tIns="34275" rIns="68569" bIns="34275" anchor="t" anchorCtr="0">
            <a:normAutofit/>
          </a:bodyPr>
          <a:lstStyle/>
          <a:p>
            <a:pPr>
              <a:lnSpc>
                <a:spcPct val="90000"/>
              </a:lnSpc>
              <a:buClr>
                <a:schemeClr val="dk1"/>
              </a:buClr>
              <a:buSzPts val="2000"/>
            </a:pPr>
            <a:r>
              <a:rPr lang="en-US" sz="1500" i="1" dirty="0">
                <a:solidFill>
                  <a:schemeClr val="dk1"/>
                </a:solidFill>
                <a:latin typeface="Roboto Black" panose="02000000000000000000" pitchFamily="2" charset="0"/>
                <a:ea typeface="Roboto Black" panose="02000000000000000000" pitchFamily="2" charset="0"/>
                <a:cs typeface="Roboto Black" panose="02000000000000000000" pitchFamily="2" charset="0"/>
                <a:sym typeface="Roboto Thin"/>
              </a:rPr>
              <a:t>Sanjiva Gunasekara and Amber Reece</a:t>
            </a:r>
            <a:endParaRPr sz="105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2" name="Google Shape;395;p1">
            <a:extLst>
              <a:ext uri="{FF2B5EF4-FFF2-40B4-BE49-F238E27FC236}">
                <a16:creationId xmlns:a16="http://schemas.microsoft.com/office/drawing/2014/main" id="{68D58475-F16A-CCB6-0C35-405E4F0C6416}"/>
              </a:ext>
            </a:extLst>
          </p:cNvPr>
          <p:cNvSpPr txBox="1"/>
          <p:nvPr/>
        </p:nvSpPr>
        <p:spPr>
          <a:xfrm>
            <a:off x="294192" y="928126"/>
            <a:ext cx="5756564" cy="906106"/>
          </a:xfrm>
          <a:prstGeom prst="rect">
            <a:avLst/>
          </a:prstGeom>
          <a:noFill/>
          <a:ln>
            <a:noFill/>
          </a:ln>
        </p:spPr>
        <p:txBody>
          <a:bodyPr spcFirstLastPara="1" wrap="square" lIns="68569" tIns="34275" rIns="68569" bIns="34275" anchor="b" anchorCtr="0">
            <a:noAutofit/>
          </a:bodyPr>
          <a:lstStyle/>
          <a:p>
            <a:pPr>
              <a:lnSpc>
                <a:spcPct val="90000"/>
              </a:lnSpc>
              <a:buClr>
                <a:schemeClr val="dk1"/>
              </a:buClr>
              <a:buSzPts val="3700"/>
            </a:pPr>
            <a:endParaRPr lang="en-US" sz="2775" b="1" dirty="0">
              <a:solidFill>
                <a:schemeClr val="dk1"/>
              </a:solidFill>
              <a:latin typeface="Roboto Black"/>
              <a:ea typeface="Roboto Black"/>
              <a:cs typeface="Roboto Black"/>
              <a:sym typeface="Roboto Black"/>
            </a:endParaRPr>
          </a:p>
        </p:txBody>
      </p:sp>
      <p:pic>
        <p:nvPicPr>
          <p:cNvPr id="2050" name="Picture 2">
            <a:extLst>
              <a:ext uri="{FF2B5EF4-FFF2-40B4-BE49-F238E27FC236}">
                <a16:creationId xmlns:a16="http://schemas.microsoft.com/office/drawing/2014/main" id="{74060CDD-241A-A8B4-0E04-7581B8652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720" y="0"/>
            <a:ext cx="3448974" cy="4602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Top Down Control</a:t>
            </a:r>
            <a:endParaRPr/>
          </a:p>
        </p:txBody>
      </p:sp>
      <p:sp>
        <p:nvSpPr>
          <p:cNvPr id="114" name="Google Shape;114;p10"/>
          <p:cNvSpPr txBox="1">
            <a:spLocks noGrp="1"/>
          </p:cNvSpPr>
          <p:nvPr>
            <p:ph type="body" idx="1"/>
          </p:nvPr>
        </p:nvSpPr>
        <p:spPr>
          <a:xfrm>
            <a:off x="311700" y="1152475"/>
            <a:ext cx="3879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Apex predators have impacts throughout a food web through direct and indirect effects </a:t>
            </a:r>
            <a:endParaRPr/>
          </a:p>
        </p:txBody>
      </p:sp>
      <p:pic>
        <p:nvPicPr>
          <p:cNvPr id="115" name="Google Shape;115;p10"/>
          <p:cNvPicPr preferRelativeResize="0"/>
          <p:nvPr/>
        </p:nvPicPr>
        <p:blipFill rotWithShape="1">
          <a:blip r:embed="rId3">
            <a:alphaModFix/>
          </a:blip>
          <a:srcRect/>
          <a:stretch/>
        </p:blipFill>
        <p:spPr>
          <a:xfrm>
            <a:off x="4191375" y="445013"/>
            <a:ext cx="4857750" cy="4524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Top Down Control</a:t>
            </a:r>
            <a:endParaRPr/>
          </a:p>
        </p:txBody>
      </p:sp>
      <p:sp>
        <p:nvSpPr>
          <p:cNvPr id="121" name="Google Shape;121;p11"/>
          <p:cNvSpPr txBox="1">
            <a:spLocks noGrp="1"/>
          </p:cNvSpPr>
          <p:nvPr>
            <p:ph type="body" idx="1"/>
          </p:nvPr>
        </p:nvSpPr>
        <p:spPr>
          <a:xfrm>
            <a:off x="311700" y="1152475"/>
            <a:ext cx="31428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Apex predators have impacts throughout a food web through direct and indirect effects </a:t>
            </a:r>
            <a:endParaRPr/>
          </a:p>
        </p:txBody>
      </p:sp>
      <p:pic>
        <p:nvPicPr>
          <p:cNvPr id="122" name="Google Shape;122;p11"/>
          <p:cNvPicPr preferRelativeResize="0"/>
          <p:nvPr/>
        </p:nvPicPr>
        <p:blipFill rotWithShape="1">
          <a:blip r:embed="rId3">
            <a:alphaModFix/>
          </a:blip>
          <a:srcRect/>
          <a:stretch/>
        </p:blipFill>
        <p:spPr>
          <a:xfrm>
            <a:off x="3641200" y="110325"/>
            <a:ext cx="5384425" cy="3244800"/>
          </a:xfrm>
          <a:prstGeom prst="rect">
            <a:avLst/>
          </a:prstGeom>
          <a:noFill/>
          <a:ln>
            <a:noFill/>
          </a:ln>
        </p:spPr>
      </p:pic>
      <p:pic>
        <p:nvPicPr>
          <p:cNvPr id="123" name="Google Shape;123;p11"/>
          <p:cNvPicPr preferRelativeResize="0"/>
          <p:nvPr/>
        </p:nvPicPr>
        <p:blipFill rotWithShape="1">
          <a:blip r:embed="rId4">
            <a:alphaModFix/>
          </a:blip>
          <a:srcRect/>
          <a:stretch/>
        </p:blipFill>
        <p:spPr>
          <a:xfrm>
            <a:off x="3588412" y="3318650"/>
            <a:ext cx="5490001" cy="157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u="sng" dirty="0">
                <a:solidFill>
                  <a:schemeClr val="hlink"/>
                </a:solidFill>
                <a:hlinkClick r:id="rId3"/>
              </a:rPr>
              <a:t>Ecologies Game</a:t>
            </a:r>
            <a:r>
              <a:rPr lang="en" u="sng" dirty="0">
                <a:solidFill>
                  <a:schemeClr val="hlink"/>
                </a:solidFill>
              </a:rPr>
              <a:t> (How to Play video)</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3"/>
          <p:cNvSpPr txBox="1">
            <a:spLocks noGrp="1"/>
          </p:cNvSpPr>
          <p:nvPr>
            <p:ph type="title"/>
          </p:nvPr>
        </p:nvSpPr>
        <p:spPr>
          <a:xfrm>
            <a:off x="311700" y="445025"/>
            <a:ext cx="8520600" cy="572700"/>
          </a:xfrm>
        </p:spPr>
        <p:txBody>
          <a:bodyPr spcFirstLastPara="1" wrap="square" lIns="91425" tIns="91425" rIns="91425" bIns="91425" anchor="ctr" anchorCtr="0">
            <a:normAutofit/>
          </a:bodyPr>
          <a:lstStyle/>
          <a:p>
            <a:pPr marL="0" lvl="0" indent="0" rtl="0">
              <a:lnSpc>
                <a:spcPct val="90000"/>
              </a:lnSpc>
              <a:spcBef>
                <a:spcPts val="0"/>
              </a:spcBef>
              <a:spcAft>
                <a:spcPts val="0"/>
              </a:spcAft>
              <a:buSzPct val="111111"/>
              <a:buNone/>
            </a:pPr>
            <a:r>
              <a:rPr lang="en-US" sz="2600" b="1" dirty="0"/>
              <a:t>Ecologies Game</a:t>
            </a:r>
          </a:p>
        </p:txBody>
      </p:sp>
      <p:pic>
        <p:nvPicPr>
          <p:cNvPr id="3" name="Picture 2" descr="A group of blue plastic boxes with designs in them&#10;&#10;AI-generated content may be incorrect.">
            <a:extLst>
              <a:ext uri="{FF2B5EF4-FFF2-40B4-BE49-F238E27FC236}">
                <a16:creationId xmlns:a16="http://schemas.microsoft.com/office/drawing/2014/main" id="{07A4CAB0-C6B2-001C-11D4-83CD35A6D979}"/>
              </a:ext>
            </a:extLst>
          </p:cNvPr>
          <p:cNvPicPr>
            <a:picLocks noChangeAspect="1"/>
          </p:cNvPicPr>
          <p:nvPr/>
        </p:nvPicPr>
        <p:blipFill>
          <a:blip r:embed="rId3"/>
          <a:srcRect r="6493" b="-3"/>
          <a:stretch>
            <a:fillRect/>
          </a:stretch>
        </p:blipFill>
        <p:spPr>
          <a:xfrm>
            <a:off x="311700" y="1208225"/>
            <a:ext cx="4601122" cy="3690584"/>
          </a:xfrm>
          <a:prstGeom prst="rect">
            <a:avLst/>
          </a:prstGeom>
          <a:noFill/>
          <a:ln>
            <a:noFill/>
          </a:ln>
        </p:spPr>
      </p:pic>
      <p:sp>
        <p:nvSpPr>
          <p:cNvPr id="134" name="Google Shape;134;p13"/>
          <p:cNvSpPr txBox="1">
            <a:spLocks noGrp="1"/>
          </p:cNvSpPr>
          <p:nvPr>
            <p:ph type="body" idx="4294967295"/>
          </p:nvPr>
        </p:nvSpPr>
        <p:spPr>
          <a:xfrm>
            <a:off x="4762500" y="1208225"/>
            <a:ext cx="4069800" cy="3264408"/>
          </a:xfrm>
        </p:spPr>
        <p:txBody>
          <a:bodyPr spcFirstLastPara="1" lIns="91425" tIns="91425" rIns="91425" bIns="91425" anchor="t" anchorCtr="0">
            <a:normAutofit/>
          </a:bodyPr>
          <a:lstStyle/>
          <a:p>
            <a:pPr marL="457200" lvl="0" indent="-342900">
              <a:spcAft>
                <a:spcPts val="600"/>
              </a:spcAft>
              <a:buClr>
                <a:srgbClr val="000000"/>
              </a:buClr>
              <a:buSzPts val="1800"/>
              <a:buFont typeface="Arial"/>
              <a:buChar char="●"/>
            </a:pPr>
            <a:r>
              <a:rPr lang="en-US" b="0" i="0" u="none" strike="noStrike" cap="none" dirty="0">
                <a:solidFill>
                  <a:schemeClr val="dk1"/>
                </a:solidFill>
              </a:rPr>
              <a:t>Form groups of 4 or 5</a:t>
            </a:r>
          </a:p>
          <a:p>
            <a:pPr marL="457200" lvl="0" indent="-342900">
              <a:spcAft>
                <a:spcPts val="600"/>
              </a:spcAft>
              <a:buClr>
                <a:srgbClr val="000000"/>
              </a:buClr>
              <a:buSzPts val="1800"/>
              <a:buFont typeface="Arial"/>
              <a:buChar char="●"/>
            </a:pPr>
            <a:r>
              <a:rPr lang="en-US" b="0" i="0" u="none" strike="noStrike" cap="none" dirty="0">
                <a:solidFill>
                  <a:schemeClr val="dk1"/>
                </a:solidFill>
              </a:rPr>
              <a:t>Play two rounds of the game with your group:</a:t>
            </a:r>
          </a:p>
          <a:p>
            <a:pPr lvl="1" indent="-342900">
              <a:spcAft>
                <a:spcPts val="600"/>
              </a:spcAft>
              <a:buClr>
                <a:srgbClr val="000000"/>
              </a:buClr>
              <a:buSzPts val="1800"/>
              <a:buFont typeface="Arial"/>
              <a:buChar char="●"/>
            </a:pPr>
            <a:r>
              <a:rPr lang="en-US" b="1" dirty="0">
                <a:solidFill>
                  <a:schemeClr val="dk1"/>
                </a:solidFill>
              </a:rPr>
              <a:t>Round 1: </a:t>
            </a:r>
            <a:r>
              <a:rPr lang="en-US" dirty="0">
                <a:solidFill>
                  <a:schemeClr val="dk1"/>
                </a:solidFill>
              </a:rPr>
              <a:t>Remove all factor cards and shuffle</a:t>
            </a:r>
            <a:r>
              <a:rPr lang="en-US" dirty="0">
                <a:solidFill>
                  <a:schemeClr val="dk1"/>
                </a:solidFill>
                <a:sym typeface="Wingdings" panose="05000000000000000000" pitchFamily="2" charset="2"/>
              </a:rPr>
              <a:t>1</a:t>
            </a:r>
            <a:r>
              <a:rPr lang="en-US" baseline="30000" dirty="0">
                <a:solidFill>
                  <a:schemeClr val="dk1"/>
                </a:solidFill>
                <a:sym typeface="Wingdings" panose="05000000000000000000" pitchFamily="2" charset="2"/>
              </a:rPr>
              <a:t>st</a:t>
            </a:r>
            <a:r>
              <a:rPr lang="en-US" dirty="0">
                <a:solidFill>
                  <a:schemeClr val="dk1"/>
                </a:solidFill>
                <a:sym typeface="Wingdings" panose="05000000000000000000" pitchFamily="2" charset="2"/>
              </a:rPr>
              <a:t> player to 10 points wins</a:t>
            </a:r>
          </a:p>
          <a:p>
            <a:pPr lvl="1" indent="-342900">
              <a:spcAft>
                <a:spcPts val="600"/>
              </a:spcAft>
              <a:buClr>
                <a:srgbClr val="000000"/>
              </a:buClr>
              <a:buSzPts val="1800"/>
              <a:buFont typeface="Arial"/>
              <a:buChar char="●"/>
            </a:pPr>
            <a:r>
              <a:rPr lang="en-US" b="1" i="0" u="none" strike="noStrike" cap="none" dirty="0">
                <a:solidFill>
                  <a:schemeClr val="dk1"/>
                </a:solidFill>
                <a:sym typeface="Wingdings" panose="05000000000000000000" pitchFamily="2" charset="2"/>
              </a:rPr>
              <a:t>Round 2:</a:t>
            </a:r>
            <a:r>
              <a:rPr lang="en-US" b="1" dirty="0">
                <a:solidFill>
                  <a:schemeClr val="dk1"/>
                </a:solidFill>
                <a:sym typeface="Wingdings" panose="05000000000000000000" pitchFamily="2" charset="2"/>
              </a:rPr>
              <a:t> </a:t>
            </a:r>
            <a:r>
              <a:rPr lang="en-US" dirty="0">
                <a:solidFill>
                  <a:schemeClr val="dk1"/>
                </a:solidFill>
                <a:sym typeface="Wingdings" panose="05000000000000000000" pitchFamily="2" charset="2"/>
              </a:rPr>
              <a:t>Add factor cards and shuffle1</a:t>
            </a:r>
            <a:r>
              <a:rPr lang="en-US" baseline="30000" dirty="0">
                <a:solidFill>
                  <a:schemeClr val="dk1"/>
                </a:solidFill>
                <a:sym typeface="Wingdings" panose="05000000000000000000" pitchFamily="2" charset="2"/>
              </a:rPr>
              <a:t>st</a:t>
            </a:r>
            <a:r>
              <a:rPr lang="en-US" dirty="0">
                <a:solidFill>
                  <a:schemeClr val="dk1"/>
                </a:solidFill>
                <a:sym typeface="Wingdings" panose="05000000000000000000" pitchFamily="2" charset="2"/>
              </a:rPr>
              <a:t> player to 10 points wins</a:t>
            </a:r>
            <a:endParaRPr lang="en-US" b="1" i="0" u="none" strike="noStrike" cap="none"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593F-41D6-BD7E-5238-24619FF4CC5F}"/>
              </a:ext>
            </a:extLst>
          </p:cNvPr>
          <p:cNvSpPr>
            <a:spLocks noGrp="1"/>
          </p:cNvSpPr>
          <p:nvPr>
            <p:ph type="title"/>
          </p:nvPr>
        </p:nvSpPr>
        <p:spPr>
          <a:xfrm>
            <a:off x="490249" y="111554"/>
            <a:ext cx="8541017" cy="677192"/>
          </a:xfrm>
        </p:spPr>
        <p:txBody>
          <a:bodyPr>
            <a:normAutofit fontScale="90000"/>
          </a:bodyPr>
          <a:lstStyle/>
          <a:p>
            <a:r>
              <a:rPr lang="en-US" dirty="0"/>
              <a:t>Ecologies Quick Start Guide</a:t>
            </a:r>
          </a:p>
        </p:txBody>
      </p:sp>
      <p:sp>
        <p:nvSpPr>
          <p:cNvPr id="4" name="TextBox 3">
            <a:extLst>
              <a:ext uri="{FF2B5EF4-FFF2-40B4-BE49-F238E27FC236}">
                <a16:creationId xmlns:a16="http://schemas.microsoft.com/office/drawing/2014/main" id="{8371CC5B-377D-4A5E-390A-C65FC5B128EF}"/>
              </a:ext>
            </a:extLst>
          </p:cNvPr>
          <p:cNvSpPr txBox="1"/>
          <p:nvPr/>
        </p:nvSpPr>
        <p:spPr>
          <a:xfrm>
            <a:off x="-66503" y="863560"/>
            <a:ext cx="8636923" cy="4247317"/>
          </a:xfrm>
          <a:prstGeom prst="rect">
            <a:avLst/>
          </a:prstGeom>
          <a:noFill/>
        </p:spPr>
        <p:txBody>
          <a:bodyPr wrap="square" rtlCol="0">
            <a:spAutoFit/>
          </a:bodyPr>
          <a:lstStyle/>
          <a:p>
            <a:pPr marL="342900" indent="-342900">
              <a:buAutoNum type="arabicPeriod"/>
            </a:pPr>
            <a:r>
              <a:rPr lang="en-US" sz="1800" dirty="0"/>
              <a:t>Playing a Turn</a:t>
            </a:r>
          </a:p>
          <a:p>
            <a:pPr marL="800100" lvl="5" indent="-342900">
              <a:buAutoNum type="alphaLcPeriod"/>
            </a:pPr>
            <a:r>
              <a:rPr lang="en-US" sz="1800" dirty="0"/>
              <a:t>REQUIRED: draw 2 cards from the deck</a:t>
            </a:r>
          </a:p>
          <a:p>
            <a:pPr marL="800100" lvl="5" indent="-342900">
              <a:buAutoNum type="alphaLcPeriod"/>
            </a:pPr>
            <a:r>
              <a:rPr lang="en-US" sz="1800" dirty="0"/>
              <a:t>OPTIONAL: trade cards with other players</a:t>
            </a:r>
          </a:p>
          <a:p>
            <a:pPr marL="800100" lvl="5" indent="-342900">
              <a:buAutoNum type="alphaLcPeriod"/>
            </a:pPr>
            <a:r>
              <a:rPr lang="en-US" sz="1800" dirty="0"/>
              <a:t>OPTIONAL: play up to 3 cards</a:t>
            </a:r>
          </a:p>
          <a:p>
            <a:pPr marL="800100" lvl="5" indent="-342900">
              <a:buAutoNum type="alphaLcPeriod"/>
            </a:pPr>
            <a:r>
              <a:rPr lang="en-US" sz="1800" dirty="0"/>
              <a:t>OPTIONAL: purchase cards from deck at 4:1 rate</a:t>
            </a:r>
          </a:p>
          <a:p>
            <a:pPr marL="342900" indent="-342900">
              <a:buAutoNum type="arabicPeriod"/>
            </a:pPr>
            <a:r>
              <a:rPr lang="en-US" sz="1800" dirty="0"/>
              <a:t>Building Biomes</a:t>
            </a:r>
          </a:p>
          <a:p>
            <a:pPr marL="800100" lvl="5" indent="-342900">
              <a:buAutoNum type="alphaLcPeriod"/>
            </a:pPr>
            <a:r>
              <a:rPr lang="en-US" sz="1800" dirty="0"/>
              <a:t>First: Biome card</a:t>
            </a:r>
          </a:p>
          <a:p>
            <a:pPr marL="800100" lvl="5" indent="-342900">
              <a:buAutoNum type="alphaLcPeriod"/>
            </a:pPr>
            <a:r>
              <a:rPr lang="en-US" sz="1800" dirty="0"/>
              <a:t>Second: Producer card that matches biome</a:t>
            </a:r>
          </a:p>
          <a:p>
            <a:pPr marL="800100" lvl="5" indent="-342900">
              <a:buAutoNum type="alphaLcPeriod"/>
            </a:pPr>
            <a:r>
              <a:rPr lang="en-US" sz="1800" dirty="0"/>
              <a:t>Then: C1 or SD card</a:t>
            </a:r>
          </a:p>
          <a:p>
            <a:pPr marL="800100" lvl="5" indent="-342900">
              <a:buAutoNum type="alphaLcPeriod"/>
            </a:pPr>
            <a:r>
              <a:rPr lang="en-US" sz="1800" dirty="0"/>
              <a:t>Then: C2 </a:t>
            </a:r>
            <a:r>
              <a:rPr lang="en-US" sz="1800" dirty="0">
                <a:sym typeface="Wingdings" panose="05000000000000000000" pitchFamily="2" charset="2"/>
              </a:rPr>
              <a:t> C3</a:t>
            </a:r>
          </a:p>
          <a:p>
            <a:pPr marL="800100" lvl="5" indent="-342900">
              <a:buAutoNum type="alphaLcPeriod"/>
            </a:pPr>
            <a:r>
              <a:rPr lang="en-US" sz="1800" dirty="0">
                <a:sym typeface="Wingdings" panose="05000000000000000000" pitchFamily="2" charset="2"/>
              </a:rPr>
              <a:t>Cards can be rearranged during your turn</a:t>
            </a:r>
          </a:p>
          <a:p>
            <a:pPr marL="342900" indent="-342900">
              <a:buAutoNum type="arabicPeriod"/>
            </a:pPr>
            <a:r>
              <a:rPr lang="en-US" sz="1800" dirty="0"/>
              <a:t>Winning the Game = 10 points</a:t>
            </a:r>
          </a:p>
          <a:p>
            <a:pPr marL="800100" lvl="5" indent="-342900">
              <a:buAutoNum type="alphaLcPeriod"/>
            </a:pPr>
            <a:r>
              <a:rPr lang="en-US" sz="1800" dirty="0"/>
              <a:t>Use scorecard to keep track of points as you play cards</a:t>
            </a:r>
          </a:p>
          <a:p>
            <a:pPr marL="800100" lvl="5" indent="-342900">
              <a:buAutoNum type="alphaLcPeriod"/>
            </a:pPr>
            <a:endParaRPr lang="en-US" sz="1800" dirty="0"/>
          </a:p>
          <a:p>
            <a:pPr marL="800100" lvl="4" indent="-342900">
              <a:buAutoNum type="alphaLcPeriod"/>
            </a:pPr>
            <a:endParaRPr lang="en-US" sz="1800" dirty="0"/>
          </a:p>
        </p:txBody>
      </p:sp>
      <p:pic>
        <p:nvPicPr>
          <p:cNvPr id="3074" name="Picture 2">
            <a:extLst>
              <a:ext uri="{FF2B5EF4-FFF2-40B4-BE49-F238E27FC236}">
                <a16:creationId xmlns:a16="http://schemas.microsoft.com/office/drawing/2014/main" id="{4D3B8972-6581-6445-CCFA-B7C23492F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922" y="1005840"/>
            <a:ext cx="2547887" cy="34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3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solidFill>
                  <a:schemeClr val="tx1"/>
                </a:solidFill>
              </a:rPr>
              <a:t>Biome Creation Assignment</a:t>
            </a:r>
            <a:endParaRPr dirty="0">
              <a:solidFill>
                <a:schemeClr val="tx1"/>
              </a:solidFill>
            </a:endParaRPr>
          </a:p>
        </p:txBody>
      </p:sp>
      <p:sp>
        <p:nvSpPr>
          <p:cNvPr id="140" name="Google Shape;140;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dirty="0"/>
              <a:t>As a group, create your own biome with all the necessary levels + 1 factor card</a:t>
            </a:r>
            <a:endParaRPr dirty="0"/>
          </a:p>
          <a:p>
            <a:pPr marL="457200" lvl="0" indent="-334327" algn="l" rtl="0">
              <a:lnSpc>
                <a:spcPct val="115000"/>
              </a:lnSpc>
              <a:spcBef>
                <a:spcPts val="1200"/>
              </a:spcBef>
              <a:spcAft>
                <a:spcPts val="0"/>
              </a:spcAft>
              <a:buSzPct val="100000"/>
              <a:buChar char="●"/>
            </a:pPr>
            <a:r>
              <a:rPr lang="en" dirty="0"/>
              <a:t>Create in Google Slides, add pictures and content. Minimum of 11 slides in your group’s presentation.</a:t>
            </a:r>
            <a:endParaRPr dirty="0"/>
          </a:p>
          <a:p>
            <a:pPr marL="914400" lvl="1" indent="-310832" algn="l" rtl="0">
              <a:lnSpc>
                <a:spcPct val="115000"/>
              </a:lnSpc>
              <a:spcBef>
                <a:spcPts val="0"/>
              </a:spcBef>
              <a:spcAft>
                <a:spcPts val="0"/>
              </a:spcAft>
              <a:buSzPct val="100000"/>
              <a:buChar char="○"/>
            </a:pPr>
            <a:r>
              <a:rPr lang="en" dirty="0"/>
              <a:t>Introduction slide with group information (student names)</a:t>
            </a:r>
            <a:endParaRPr dirty="0"/>
          </a:p>
          <a:p>
            <a:pPr marL="914400" lvl="1" indent="-310832" algn="l" rtl="0">
              <a:lnSpc>
                <a:spcPct val="115000"/>
              </a:lnSpc>
              <a:spcBef>
                <a:spcPts val="0"/>
              </a:spcBef>
              <a:spcAft>
                <a:spcPts val="0"/>
              </a:spcAft>
              <a:buSzPct val="100000"/>
              <a:buChar char="○"/>
            </a:pPr>
            <a:r>
              <a:rPr lang="en" dirty="0"/>
              <a:t>10 card slides</a:t>
            </a:r>
            <a:endParaRPr dirty="0"/>
          </a:p>
          <a:p>
            <a:pPr marL="1371600" lvl="2" indent="-310832" algn="l" rtl="0">
              <a:lnSpc>
                <a:spcPct val="115000"/>
              </a:lnSpc>
              <a:spcBef>
                <a:spcPts val="0"/>
              </a:spcBef>
              <a:spcAft>
                <a:spcPts val="0"/>
              </a:spcAft>
              <a:buSzPct val="100000"/>
              <a:buChar char="■"/>
            </a:pPr>
            <a:r>
              <a:rPr lang="en" dirty="0"/>
              <a:t>Biome card</a:t>
            </a:r>
            <a:endParaRPr dirty="0"/>
          </a:p>
          <a:p>
            <a:pPr marL="1371600" lvl="2" indent="-310832" algn="l" rtl="0">
              <a:lnSpc>
                <a:spcPct val="115000"/>
              </a:lnSpc>
              <a:spcBef>
                <a:spcPts val="0"/>
              </a:spcBef>
              <a:spcAft>
                <a:spcPts val="0"/>
              </a:spcAft>
              <a:buSzPct val="100000"/>
              <a:buChar char="■"/>
            </a:pPr>
            <a:r>
              <a:rPr lang="en" dirty="0"/>
              <a:t>Producers: 2</a:t>
            </a:r>
            <a:endParaRPr dirty="0"/>
          </a:p>
          <a:p>
            <a:pPr marL="1371600" lvl="2" indent="-310832" algn="l" rtl="0">
              <a:lnSpc>
                <a:spcPct val="115000"/>
              </a:lnSpc>
              <a:spcBef>
                <a:spcPts val="0"/>
              </a:spcBef>
              <a:spcAft>
                <a:spcPts val="0"/>
              </a:spcAft>
              <a:buSzPct val="100000"/>
              <a:buChar char="■"/>
            </a:pPr>
            <a:r>
              <a:rPr lang="en" dirty="0"/>
              <a:t>C1: 2</a:t>
            </a:r>
            <a:endParaRPr dirty="0"/>
          </a:p>
          <a:p>
            <a:pPr marL="1371600" lvl="2" indent="-310832" algn="l" rtl="0">
              <a:lnSpc>
                <a:spcPct val="115000"/>
              </a:lnSpc>
              <a:spcBef>
                <a:spcPts val="0"/>
              </a:spcBef>
              <a:spcAft>
                <a:spcPts val="0"/>
              </a:spcAft>
              <a:buSzPct val="100000"/>
              <a:buChar char="■"/>
            </a:pPr>
            <a:r>
              <a:rPr lang="en" dirty="0"/>
              <a:t>C2-C3: 2</a:t>
            </a:r>
            <a:endParaRPr dirty="0"/>
          </a:p>
          <a:p>
            <a:pPr marL="1371600" lvl="2" indent="-310832" algn="l" rtl="0">
              <a:lnSpc>
                <a:spcPct val="115000"/>
              </a:lnSpc>
              <a:spcBef>
                <a:spcPts val="0"/>
              </a:spcBef>
              <a:spcAft>
                <a:spcPts val="0"/>
              </a:spcAft>
              <a:buSzPct val="100000"/>
              <a:buChar char="■"/>
            </a:pPr>
            <a:r>
              <a:rPr lang="en" dirty="0"/>
              <a:t>C4: 1</a:t>
            </a:r>
            <a:endParaRPr dirty="0"/>
          </a:p>
          <a:p>
            <a:pPr marL="1371600" lvl="2" indent="-310832" algn="l" rtl="0">
              <a:lnSpc>
                <a:spcPct val="115000"/>
              </a:lnSpc>
              <a:spcBef>
                <a:spcPts val="0"/>
              </a:spcBef>
              <a:spcAft>
                <a:spcPts val="0"/>
              </a:spcAft>
              <a:buSzPct val="100000"/>
              <a:buChar char="■"/>
            </a:pPr>
            <a:r>
              <a:rPr lang="en" dirty="0"/>
              <a:t>SD: 1</a:t>
            </a:r>
            <a:endParaRPr dirty="0"/>
          </a:p>
          <a:p>
            <a:pPr marL="914400" lvl="1" indent="-310832" algn="l" rtl="0">
              <a:lnSpc>
                <a:spcPct val="115000"/>
              </a:lnSpc>
              <a:spcBef>
                <a:spcPts val="0"/>
              </a:spcBef>
              <a:spcAft>
                <a:spcPts val="0"/>
              </a:spcAft>
              <a:buSzPct val="100000"/>
              <a:buChar char="○"/>
            </a:pPr>
            <a:r>
              <a:rPr lang="en" dirty="0"/>
              <a:t>Factor (abiotic or biotic) card</a:t>
            </a:r>
          </a:p>
          <a:p>
            <a:pPr marL="914400" lvl="1" indent="-310832" algn="l" rtl="0">
              <a:lnSpc>
                <a:spcPct val="115000"/>
              </a:lnSpc>
              <a:spcBef>
                <a:spcPts val="0"/>
              </a:spcBef>
              <a:spcAft>
                <a:spcPts val="0"/>
              </a:spcAft>
              <a:buSzPct val="100000"/>
              <a:buChar char="○"/>
            </a:pPr>
            <a:r>
              <a:rPr lang="en-US" dirty="0"/>
              <a:t>References slide</a:t>
            </a:r>
            <a:endParaRPr dirty="0"/>
          </a:p>
          <a:p>
            <a:pPr marL="457200" lvl="0" indent="-334327" algn="l" rtl="0">
              <a:lnSpc>
                <a:spcPct val="115000"/>
              </a:lnSpc>
              <a:spcBef>
                <a:spcPts val="0"/>
              </a:spcBef>
              <a:spcAft>
                <a:spcPts val="0"/>
              </a:spcAft>
              <a:buSzPct val="100000"/>
              <a:buChar char="●"/>
            </a:pPr>
            <a:r>
              <a:rPr lang="en" dirty="0"/>
              <a:t>Download the presentation as .pptx or .pdf and submit the assignment on Canvas.</a:t>
            </a:r>
          </a:p>
          <a:p>
            <a:pPr marL="122873" lvl="0" indent="0" algn="l" rtl="0">
              <a:lnSpc>
                <a:spcPct val="115000"/>
              </a:lnSpc>
              <a:spcBef>
                <a:spcPts val="0"/>
              </a:spcBef>
              <a:spcAft>
                <a:spcPts val="0"/>
              </a:spcAft>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b="1" dirty="0"/>
              <a:t>Direct effect: </a:t>
            </a:r>
            <a:r>
              <a:rPr lang="en" dirty="0"/>
              <a:t>immediate impact of one organism on another</a:t>
            </a:r>
            <a:endParaRPr dirty="0"/>
          </a:p>
          <a:p>
            <a:pPr marL="914400" lvl="1" indent="-317500" algn="l" rtl="0">
              <a:lnSpc>
                <a:spcPct val="115000"/>
              </a:lnSpc>
              <a:spcBef>
                <a:spcPts val="0"/>
              </a:spcBef>
              <a:spcAft>
                <a:spcPts val="0"/>
              </a:spcAft>
              <a:buSzPts val="1400"/>
              <a:buChar char="○"/>
            </a:pPr>
            <a:r>
              <a:rPr lang="en" dirty="0"/>
              <a:t>Ex: a predator preying on a prey species</a:t>
            </a:r>
            <a:endParaRPr dirty="0"/>
          </a:p>
          <a:p>
            <a:pPr marL="1371600" lvl="2" indent="-317500" algn="l" rtl="0">
              <a:lnSpc>
                <a:spcPct val="115000"/>
              </a:lnSpc>
              <a:spcBef>
                <a:spcPts val="0"/>
              </a:spcBef>
              <a:spcAft>
                <a:spcPts val="0"/>
              </a:spcAft>
              <a:buSzPts val="1400"/>
              <a:buChar char="■"/>
            </a:pPr>
            <a:r>
              <a:rPr lang="en" dirty="0"/>
              <a:t>Noted in a food web by a solid line connecting two species</a:t>
            </a:r>
            <a:endParaRPr dirty="0"/>
          </a:p>
          <a:p>
            <a:pPr marL="457200" lvl="0" indent="-342900" algn="l" rtl="0">
              <a:lnSpc>
                <a:spcPct val="115000"/>
              </a:lnSpc>
              <a:spcBef>
                <a:spcPts val="0"/>
              </a:spcBef>
              <a:spcAft>
                <a:spcPts val="0"/>
              </a:spcAft>
              <a:buSzPts val="1800"/>
              <a:buChar char="●"/>
            </a:pPr>
            <a:r>
              <a:rPr lang="en" b="1" dirty="0"/>
              <a:t>Indirect effect: </a:t>
            </a:r>
            <a:r>
              <a:rPr lang="en" dirty="0"/>
              <a:t>influence of one organism is mediated through a third organism; creates a chain of effects</a:t>
            </a:r>
            <a:endParaRPr dirty="0"/>
          </a:p>
          <a:p>
            <a:pPr marL="914400" lvl="1" indent="-317500" algn="l" rtl="0">
              <a:lnSpc>
                <a:spcPct val="115000"/>
              </a:lnSpc>
              <a:spcBef>
                <a:spcPts val="0"/>
              </a:spcBef>
              <a:spcAft>
                <a:spcPts val="0"/>
              </a:spcAft>
              <a:buSzPts val="1400"/>
              <a:buChar char="○"/>
            </a:pPr>
            <a:r>
              <a:rPr lang="en" dirty="0"/>
              <a:t>Ex: a predator reducing the population of herbivores which in turn allows a plant species to thrive due to decreased herbivory</a:t>
            </a:r>
            <a:endParaRPr dirty="0"/>
          </a:p>
          <a:p>
            <a:pPr marL="1371600" lvl="2" indent="-317500" algn="l" rtl="0">
              <a:lnSpc>
                <a:spcPct val="115000"/>
              </a:lnSpc>
              <a:spcBef>
                <a:spcPts val="0"/>
              </a:spcBef>
              <a:spcAft>
                <a:spcPts val="0"/>
              </a:spcAft>
              <a:buSzPts val="1400"/>
              <a:buChar char="■"/>
            </a:pPr>
            <a:r>
              <a:rPr lang="en" dirty="0"/>
              <a:t>Noted in a food web by a dotted line connecting two species</a:t>
            </a:r>
            <a:endParaRPr dirty="0"/>
          </a:p>
        </p:txBody>
      </p:sp>
      <p:sp>
        <p:nvSpPr>
          <p:cNvPr id="61" name="Google Shape;61;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Trophic Cascades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Direct &amp; Indirect Effects</a:t>
            </a:r>
            <a:endParaRPr/>
          </a:p>
        </p:txBody>
      </p:sp>
      <p:sp>
        <p:nvSpPr>
          <p:cNvPr id="67" name="Google Shape;67;p3"/>
          <p:cNvSpPr txBox="1">
            <a:spLocks noGrp="1"/>
          </p:cNvSpPr>
          <p:nvPr>
            <p:ph type="body" idx="1"/>
          </p:nvPr>
        </p:nvSpPr>
        <p:spPr>
          <a:xfrm>
            <a:off x="311700" y="1152475"/>
            <a:ext cx="4674900" cy="3416400"/>
          </a:xfrm>
          <a:prstGeom prst="rect">
            <a:avLst/>
          </a:prstGeom>
          <a:noFill/>
          <a:ln>
            <a:noFill/>
          </a:ln>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SzPts val="1600"/>
              <a:buChar char="●"/>
            </a:pPr>
            <a:r>
              <a:rPr lang="en" sz="1600" dirty="0"/>
              <a:t>An interaction food web shows that fish have indirect effects on the populations of several species in and around ponds.</a:t>
            </a:r>
            <a:endParaRPr sz="1600" dirty="0"/>
          </a:p>
          <a:p>
            <a:pPr marL="457200" lvl="0" indent="0" algn="l" rtl="0">
              <a:lnSpc>
                <a:spcPct val="100000"/>
              </a:lnSpc>
              <a:spcBef>
                <a:spcPts val="0"/>
              </a:spcBef>
              <a:spcAft>
                <a:spcPts val="0"/>
              </a:spcAft>
              <a:buSzPts val="1800"/>
              <a:buNone/>
            </a:pPr>
            <a:endParaRPr sz="1600" dirty="0"/>
          </a:p>
          <a:p>
            <a:pPr marL="457200" lvl="0" indent="-330200" algn="l" rtl="0">
              <a:lnSpc>
                <a:spcPct val="100000"/>
              </a:lnSpc>
              <a:spcBef>
                <a:spcPts val="0"/>
              </a:spcBef>
              <a:spcAft>
                <a:spcPts val="0"/>
              </a:spcAft>
              <a:buSzPts val="1600"/>
              <a:buChar char="●"/>
            </a:pPr>
            <a:r>
              <a:rPr lang="en" sz="1600" dirty="0"/>
              <a:t>The solid arrows represent direct effects, and the dashed arrows indirect effects; the nature of the effect is indicated by + or -. </a:t>
            </a:r>
            <a:endParaRPr sz="1600" dirty="0"/>
          </a:p>
          <a:p>
            <a:pPr marL="457200" lvl="0" indent="0" algn="l" rtl="0">
              <a:lnSpc>
                <a:spcPct val="100000"/>
              </a:lnSpc>
              <a:spcBef>
                <a:spcPts val="0"/>
              </a:spcBef>
              <a:spcAft>
                <a:spcPts val="0"/>
              </a:spcAft>
              <a:buSzPts val="1800"/>
              <a:buNone/>
            </a:pPr>
            <a:endParaRPr sz="1600" dirty="0"/>
          </a:p>
          <a:p>
            <a:pPr marL="457200" lvl="0" indent="-330200" algn="l" rtl="0">
              <a:lnSpc>
                <a:spcPct val="100000"/>
              </a:lnSpc>
              <a:spcBef>
                <a:spcPts val="0"/>
              </a:spcBef>
              <a:spcAft>
                <a:spcPts val="0"/>
              </a:spcAft>
              <a:buSzPts val="1600"/>
              <a:buChar char="●"/>
            </a:pPr>
            <a:r>
              <a:rPr lang="en" sz="1600" dirty="0"/>
              <a:t>Fish have indirect effects, through a trophic cascade, on several terrestrial species: dragonfly adults (-), pollinators (+), and plants (+)</a:t>
            </a:r>
            <a:endParaRPr sz="1400" dirty="0"/>
          </a:p>
        </p:txBody>
      </p:sp>
      <p:pic>
        <p:nvPicPr>
          <p:cNvPr id="68" name="Google Shape;68;p3"/>
          <p:cNvPicPr preferRelativeResize="0"/>
          <p:nvPr/>
        </p:nvPicPr>
        <p:blipFill rotWithShape="1">
          <a:blip r:embed="rId3">
            <a:alphaModFix/>
          </a:blip>
          <a:srcRect/>
          <a:stretch/>
        </p:blipFill>
        <p:spPr>
          <a:xfrm>
            <a:off x="4969000" y="60725"/>
            <a:ext cx="4174999" cy="5022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History of Wolves in Yellowstone</a:t>
            </a:r>
            <a:endParaRPr/>
          </a:p>
        </p:txBody>
      </p:sp>
      <p:sp>
        <p:nvSpPr>
          <p:cNvPr id="74" name="Google Shape;74;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1872: creation of the Yellowstone National Park did not provide protection for any wildlife in the park</a:t>
            </a:r>
            <a:endParaRPr/>
          </a:p>
          <a:p>
            <a:pPr marL="457200" lvl="0" indent="-342900" algn="l" rtl="0">
              <a:lnSpc>
                <a:spcPct val="115000"/>
              </a:lnSpc>
              <a:spcBef>
                <a:spcPts val="0"/>
              </a:spcBef>
              <a:spcAft>
                <a:spcPts val="0"/>
              </a:spcAft>
              <a:buSzPts val="1800"/>
              <a:buChar char="●"/>
            </a:pPr>
            <a:r>
              <a:rPr lang="en"/>
              <a:t>1926: government predator removal programs led to the extirpation of gray wolves</a:t>
            </a:r>
            <a:endParaRPr/>
          </a:p>
          <a:p>
            <a:pPr marL="457200" lvl="0" indent="-342900" algn="l" rtl="0">
              <a:lnSpc>
                <a:spcPct val="115000"/>
              </a:lnSpc>
              <a:spcBef>
                <a:spcPts val="0"/>
              </a:spcBef>
              <a:spcAft>
                <a:spcPts val="0"/>
              </a:spcAft>
              <a:buSzPts val="1800"/>
              <a:buChar char="●"/>
            </a:pPr>
            <a:r>
              <a:rPr lang="en"/>
              <a:t>1974: gray wolf is listed as an endangered species</a:t>
            </a:r>
            <a:endParaRPr/>
          </a:p>
          <a:p>
            <a:pPr marL="457200" lvl="0" indent="-342900" algn="l" rtl="0">
              <a:lnSpc>
                <a:spcPct val="115000"/>
              </a:lnSpc>
              <a:spcBef>
                <a:spcPts val="0"/>
              </a:spcBef>
              <a:spcAft>
                <a:spcPts val="0"/>
              </a:spcAft>
              <a:buSzPts val="1800"/>
              <a:buChar char="●"/>
            </a:pPr>
            <a:r>
              <a:rPr lang="en"/>
              <a:t>1991: Congress allocates money for a wolf recovery program</a:t>
            </a:r>
            <a:endParaRPr/>
          </a:p>
          <a:p>
            <a:pPr marL="457200" lvl="0" indent="-342900" algn="l" rtl="0">
              <a:lnSpc>
                <a:spcPct val="115000"/>
              </a:lnSpc>
              <a:spcBef>
                <a:spcPts val="0"/>
              </a:spcBef>
              <a:spcAft>
                <a:spcPts val="0"/>
              </a:spcAft>
              <a:buSzPts val="1800"/>
              <a:buChar char="●"/>
            </a:pPr>
            <a:r>
              <a:rPr lang="en"/>
              <a:t>1995/ 96: 31 wolves are relocated from western Canada to YNP</a:t>
            </a:r>
            <a:endParaRPr/>
          </a:p>
          <a:p>
            <a:pPr marL="457200" lvl="0" indent="-342900" algn="l" rtl="0">
              <a:lnSpc>
                <a:spcPct val="115000"/>
              </a:lnSpc>
              <a:spcBef>
                <a:spcPts val="0"/>
              </a:spcBef>
              <a:spcAft>
                <a:spcPts val="0"/>
              </a:spcAft>
              <a:buSzPts val="1800"/>
              <a:buChar char="●"/>
            </a:pPr>
            <a:r>
              <a:rPr lang="en"/>
              <a:t>1997: 10 wolves from nw Montana relocated to YNP</a:t>
            </a:r>
            <a:endParaRPr/>
          </a:p>
          <a:p>
            <a:pPr marL="457200" lvl="0" indent="-342900" algn="l" rtl="0">
              <a:lnSpc>
                <a:spcPct val="115000"/>
              </a:lnSpc>
              <a:spcBef>
                <a:spcPts val="0"/>
              </a:spcBef>
              <a:spcAft>
                <a:spcPts val="0"/>
              </a:spcAft>
              <a:buSzPts val="1800"/>
              <a:buChar char="●"/>
            </a:pPr>
            <a:r>
              <a:rPr lang="en"/>
              <a:t>2017: gray wolves are no longer listed as an endangered species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Brainstorm (and draw)</a:t>
            </a:r>
            <a:endParaRPr dirty="0"/>
          </a:p>
        </p:txBody>
      </p:sp>
      <p:sp>
        <p:nvSpPr>
          <p:cNvPr id="80" name="Google Shape;8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US" sz="1600" dirty="0"/>
              <a:t>With your group and using the provided poster paper/markers, draw a food web depicting the relationships between the following species in the Yellowstone ecosystem. </a:t>
            </a:r>
            <a:r>
              <a:rPr lang="en-US" sz="1600" i="1" dirty="0"/>
              <a:t>Don’t worry about depicting direct and indirect effects at this point.</a:t>
            </a:r>
            <a:endParaRPr sz="1600" i="1" dirty="0"/>
          </a:p>
        </p:txBody>
      </p:sp>
      <p:sp>
        <p:nvSpPr>
          <p:cNvPr id="81" name="Google Shape;81;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sz="1600" dirty="0"/>
              <a:t>Create a food web depicting the relationships between the following species in the Yellowstone ecosystem.</a:t>
            </a:r>
            <a:endParaRPr sz="1600" dirty="0"/>
          </a:p>
          <a:p>
            <a:pPr marL="457200" lvl="0" indent="-330200" algn="l" rtl="0">
              <a:lnSpc>
                <a:spcPct val="115000"/>
              </a:lnSpc>
              <a:spcBef>
                <a:spcPts val="1200"/>
              </a:spcBef>
              <a:spcAft>
                <a:spcPts val="0"/>
              </a:spcAft>
              <a:buSzPts val="1600"/>
              <a:buChar char="●"/>
            </a:pPr>
            <a:r>
              <a:rPr lang="en" sz="1600" dirty="0"/>
              <a:t>Gray wolves</a:t>
            </a:r>
            <a:endParaRPr sz="1600" dirty="0"/>
          </a:p>
          <a:p>
            <a:pPr marL="457200" lvl="0" indent="-330200" algn="l" rtl="0">
              <a:lnSpc>
                <a:spcPct val="115000"/>
              </a:lnSpc>
              <a:spcBef>
                <a:spcPts val="0"/>
              </a:spcBef>
              <a:spcAft>
                <a:spcPts val="0"/>
              </a:spcAft>
              <a:buSzPts val="1600"/>
              <a:buChar char="●"/>
            </a:pPr>
            <a:r>
              <a:rPr lang="en" sz="1600" dirty="0"/>
              <a:t>Elk</a:t>
            </a:r>
            <a:endParaRPr sz="1600" dirty="0"/>
          </a:p>
          <a:p>
            <a:pPr marL="457200" lvl="0" indent="-330200" algn="l" rtl="0">
              <a:lnSpc>
                <a:spcPct val="115000"/>
              </a:lnSpc>
              <a:spcBef>
                <a:spcPts val="0"/>
              </a:spcBef>
              <a:spcAft>
                <a:spcPts val="0"/>
              </a:spcAft>
              <a:buSzPts val="1600"/>
              <a:buChar char="●"/>
            </a:pPr>
            <a:r>
              <a:rPr lang="en" sz="1600" dirty="0"/>
              <a:t>Grizzly bears</a:t>
            </a:r>
            <a:endParaRPr sz="1600" dirty="0"/>
          </a:p>
          <a:p>
            <a:pPr marL="457200" lvl="0" indent="-330200" algn="l" rtl="0">
              <a:lnSpc>
                <a:spcPct val="115000"/>
              </a:lnSpc>
              <a:spcBef>
                <a:spcPts val="0"/>
              </a:spcBef>
              <a:spcAft>
                <a:spcPts val="0"/>
              </a:spcAft>
              <a:buSzPts val="1600"/>
              <a:buChar char="●"/>
            </a:pPr>
            <a:r>
              <a:rPr lang="en" sz="1600" dirty="0"/>
              <a:t>Willow trees</a:t>
            </a:r>
            <a:endParaRPr sz="1600" dirty="0"/>
          </a:p>
          <a:p>
            <a:pPr marL="457200" lvl="0" indent="-330200" algn="l" rtl="0">
              <a:lnSpc>
                <a:spcPct val="115000"/>
              </a:lnSpc>
              <a:spcBef>
                <a:spcPts val="0"/>
              </a:spcBef>
              <a:spcAft>
                <a:spcPts val="0"/>
              </a:spcAft>
              <a:buSzPts val="1600"/>
              <a:buChar char="●"/>
            </a:pPr>
            <a:r>
              <a:rPr lang="en" sz="1600" dirty="0"/>
              <a:t>Grasses </a:t>
            </a:r>
            <a:endParaRPr sz="1600" dirty="0"/>
          </a:p>
          <a:p>
            <a:pPr marL="457200" lvl="0" indent="-330200" algn="l" rtl="0">
              <a:lnSpc>
                <a:spcPct val="115000"/>
              </a:lnSpc>
              <a:spcBef>
                <a:spcPts val="0"/>
              </a:spcBef>
              <a:spcAft>
                <a:spcPts val="0"/>
              </a:spcAft>
              <a:buSzPts val="1600"/>
              <a:buChar char="●"/>
            </a:pPr>
            <a:r>
              <a:rPr lang="en" sz="1600" dirty="0"/>
              <a:t>Bison </a:t>
            </a:r>
            <a:endParaRPr sz="1600" dirty="0"/>
          </a:p>
          <a:p>
            <a:pPr marL="457200" lvl="0" indent="-330200" algn="l" rtl="0">
              <a:lnSpc>
                <a:spcPct val="115000"/>
              </a:lnSpc>
              <a:spcBef>
                <a:spcPts val="0"/>
              </a:spcBef>
              <a:spcAft>
                <a:spcPts val="0"/>
              </a:spcAft>
              <a:buSzPts val="1600"/>
              <a:buChar char="●"/>
            </a:pPr>
            <a:r>
              <a:rPr lang="en" sz="1600" dirty="0"/>
              <a:t>Berry shrubs </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u="sng">
                <a:solidFill>
                  <a:schemeClr val="hlink"/>
                </a:solidFill>
                <a:hlinkClick r:id="rId3"/>
              </a:rPr>
              <a:t>Wolves of Yellowstone video</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Revisit</a:t>
            </a:r>
            <a:endParaRPr/>
          </a:p>
        </p:txBody>
      </p:sp>
      <p:sp>
        <p:nvSpPr>
          <p:cNvPr id="92" name="Google Shape;92;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dirty="0"/>
              <a:t>Rework your food web based on the information in the video. Incorporate the following animals into the food web as well. Additionally, incorporate direct and indirect effects into your food web.</a:t>
            </a:r>
            <a:endParaRPr dirty="0"/>
          </a:p>
          <a:p>
            <a:pPr marL="457200" lvl="0" indent="-342900" algn="l" rtl="0">
              <a:lnSpc>
                <a:spcPct val="115000"/>
              </a:lnSpc>
              <a:spcBef>
                <a:spcPts val="1200"/>
              </a:spcBef>
              <a:spcAft>
                <a:spcPts val="0"/>
              </a:spcAft>
              <a:buSzPts val="1800"/>
              <a:buChar char="●"/>
            </a:pPr>
            <a:r>
              <a:rPr lang="en" dirty="0"/>
              <a:t>Beavers</a:t>
            </a:r>
            <a:endParaRPr dirty="0"/>
          </a:p>
          <a:p>
            <a:pPr marL="457200" lvl="0" indent="-342900" algn="l" rtl="0">
              <a:lnSpc>
                <a:spcPct val="115000"/>
              </a:lnSpc>
              <a:spcBef>
                <a:spcPts val="0"/>
              </a:spcBef>
              <a:spcAft>
                <a:spcPts val="0"/>
              </a:spcAft>
              <a:buSzPts val="1800"/>
              <a:buChar char="●"/>
            </a:pPr>
            <a:r>
              <a:rPr lang="en" dirty="0"/>
              <a:t>Coyotes </a:t>
            </a:r>
            <a:endParaRPr dirty="0"/>
          </a:p>
          <a:p>
            <a:pPr marL="457200" lvl="0" indent="-342900" algn="l" rtl="0">
              <a:lnSpc>
                <a:spcPct val="115000"/>
              </a:lnSpc>
              <a:spcBef>
                <a:spcPts val="0"/>
              </a:spcBef>
              <a:spcAft>
                <a:spcPts val="0"/>
              </a:spcAft>
              <a:buSzPts val="1800"/>
              <a:buChar char="●"/>
            </a:pPr>
            <a:r>
              <a:rPr lang="en" dirty="0"/>
              <a:t>Fish </a:t>
            </a:r>
            <a:endParaRPr dirty="0"/>
          </a:p>
          <a:p>
            <a:pPr marL="457200" lvl="0" indent="-342900" algn="l" rtl="0">
              <a:lnSpc>
                <a:spcPct val="115000"/>
              </a:lnSpc>
              <a:spcBef>
                <a:spcPts val="0"/>
              </a:spcBef>
              <a:spcAft>
                <a:spcPts val="0"/>
              </a:spcAft>
              <a:buSzPts val="1800"/>
              <a:buChar char="●"/>
            </a:pPr>
            <a:r>
              <a:rPr lang="en" dirty="0"/>
              <a:t>Song birds </a:t>
            </a:r>
            <a:endParaRPr dirty="0"/>
          </a:p>
          <a:p>
            <a:pPr marL="457200" lvl="0" indent="-342900" algn="l" rtl="0">
              <a:lnSpc>
                <a:spcPct val="115000"/>
              </a:lnSpc>
              <a:spcBef>
                <a:spcPts val="0"/>
              </a:spcBef>
              <a:spcAft>
                <a:spcPts val="0"/>
              </a:spcAft>
              <a:buSzPts val="1800"/>
              <a:buChar char="●"/>
            </a:pPr>
            <a:r>
              <a:rPr lang="en" dirty="0"/>
              <a:t>Small mammals such rodents and rabbits</a:t>
            </a:r>
            <a:endParaRPr dirty="0"/>
          </a:p>
          <a:p>
            <a:pPr marL="457200" lvl="0" indent="-342900" algn="l" rtl="0">
              <a:lnSpc>
                <a:spcPct val="115000"/>
              </a:lnSpc>
              <a:spcBef>
                <a:spcPts val="0"/>
              </a:spcBef>
              <a:spcAft>
                <a:spcPts val="0"/>
              </a:spcAft>
              <a:buSzPts val="1800"/>
              <a:buChar char="●"/>
            </a:pPr>
            <a:r>
              <a:rPr lang="en" dirty="0"/>
              <a:t>Scavengers such as ravens and vultures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pic>
        <p:nvPicPr>
          <p:cNvPr id="98" name="Google Shape;98;p8"/>
          <p:cNvPicPr preferRelativeResize="0"/>
          <p:nvPr/>
        </p:nvPicPr>
        <p:blipFill rotWithShape="1">
          <a:blip r:embed="rId3">
            <a:alphaModFix/>
          </a:blip>
          <a:srcRect/>
          <a:stretch/>
        </p:blipFill>
        <p:spPr>
          <a:xfrm>
            <a:off x="5184425" y="76200"/>
            <a:ext cx="3885240" cy="4991100"/>
          </a:xfrm>
          <a:prstGeom prst="rect">
            <a:avLst/>
          </a:prstGeom>
          <a:noFill/>
          <a:ln>
            <a:noFill/>
          </a:ln>
        </p:spPr>
      </p:pic>
      <p:sp>
        <p:nvSpPr>
          <p:cNvPr id="99" name="Google Shape;99;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400"/>
              <a:buNone/>
            </a:pPr>
            <a:r>
              <a:rPr lang="en" u="sng">
                <a:solidFill>
                  <a:schemeClr val="hlink"/>
                </a:solidFill>
                <a:hlinkClick r:id="rId4"/>
              </a:rPr>
              <a:t>https://cases.open.ubc.ca/w17t2cons200-18/</a:t>
            </a:r>
            <a:r>
              <a:rPr lang="en"/>
              <a:t> </a:t>
            </a:r>
            <a:endParaRPr/>
          </a:p>
        </p:txBody>
      </p:sp>
      <p:sp>
        <p:nvSpPr>
          <p:cNvPr id="100" name="Google Shape;100;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400"/>
              <a:buNone/>
            </a:pPr>
            <a:endParaRPr/>
          </a:p>
        </p:txBody>
      </p:sp>
      <p:pic>
        <p:nvPicPr>
          <p:cNvPr id="101" name="Google Shape;101;p8"/>
          <p:cNvPicPr preferRelativeResize="0"/>
          <p:nvPr/>
        </p:nvPicPr>
        <p:blipFill rotWithShape="1">
          <a:blip r:embed="rId5">
            <a:alphaModFix/>
          </a:blip>
          <a:srcRect/>
          <a:stretch/>
        </p:blipFill>
        <p:spPr>
          <a:xfrm>
            <a:off x="0" y="47353"/>
            <a:ext cx="9143998" cy="50487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9"/>
          <p:cNvPicPr preferRelativeResize="0"/>
          <p:nvPr/>
        </p:nvPicPr>
        <p:blipFill rotWithShape="1">
          <a:blip r:embed="rId3">
            <a:alphaModFix/>
          </a:blip>
          <a:srcRect/>
          <a:stretch/>
        </p:blipFill>
        <p:spPr>
          <a:xfrm>
            <a:off x="5184425" y="76200"/>
            <a:ext cx="3885240" cy="4991100"/>
          </a:xfrm>
          <a:prstGeom prst="rect">
            <a:avLst/>
          </a:prstGeom>
          <a:noFill/>
          <a:ln>
            <a:noFill/>
          </a:ln>
        </p:spPr>
      </p:pic>
      <p:sp>
        <p:nvSpPr>
          <p:cNvPr id="107" name="Google Shape;107;p9"/>
          <p:cNvSpPr txBox="1">
            <a:spLocks noGrp="1"/>
          </p:cNvSpPr>
          <p:nvPr>
            <p:ph type="title"/>
          </p:nvPr>
        </p:nvSpPr>
        <p:spPr>
          <a:xfrm>
            <a:off x="311700" y="445025"/>
            <a:ext cx="47271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Regulation within Ecosystems</a:t>
            </a:r>
            <a:endParaRPr/>
          </a:p>
        </p:txBody>
      </p:sp>
      <p:sp>
        <p:nvSpPr>
          <p:cNvPr id="108" name="Google Shape;108;p9"/>
          <p:cNvSpPr txBox="1">
            <a:spLocks noGrp="1"/>
          </p:cNvSpPr>
          <p:nvPr>
            <p:ph type="body" idx="1"/>
          </p:nvPr>
        </p:nvSpPr>
        <p:spPr>
          <a:xfrm>
            <a:off x="311700" y="1152475"/>
            <a:ext cx="47271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b="1"/>
              <a:t>Top down</a:t>
            </a:r>
            <a:r>
              <a:rPr lang="en"/>
              <a:t> control: process where organisms at higher trophic levels regulate the populations of organisms at lower trophic levels</a:t>
            </a:r>
            <a:endParaRPr/>
          </a:p>
          <a:p>
            <a:pPr marL="914400" lvl="1" indent="-317500" algn="l" rtl="0">
              <a:lnSpc>
                <a:spcPct val="115000"/>
              </a:lnSpc>
              <a:spcBef>
                <a:spcPts val="0"/>
              </a:spcBef>
              <a:spcAft>
                <a:spcPts val="0"/>
              </a:spcAft>
              <a:buSzPts val="1400"/>
              <a:buChar char="○"/>
            </a:pPr>
            <a:r>
              <a:rPr lang="en"/>
              <a:t>Dominant factor at higher trophic levels</a:t>
            </a:r>
            <a:endParaRPr/>
          </a:p>
          <a:p>
            <a:pPr marL="457200" lvl="0" indent="-342900" algn="l" rtl="0">
              <a:lnSpc>
                <a:spcPct val="115000"/>
              </a:lnSpc>
              <a:spcBef>
                <a:spcPts val="0"/>
              </a:spcBef>
              <a:spcAft>
                <a:spcPts val="0"/>
              </a:spcAft>
              <a:buSzPts val="1800"/>
              <a:buChar char="●"/>
            </a:pPr>
            <a:r>
              <a:rPr lang="en" b="1"/>
              <a:t>Bottom up</a:t>
            </a:r>
            <a:r>
              <a:rPr lang="en"/>
              <a:t> control: occurs when physical conditions and nutrients control ecosystems</a:t>
            </a:r>
            <a:endParaRPr/>
          </a:p>
          <a:p>
            <a:pPr marL="914400" lvl="1" indent="-317500" algn="l" rtl="0">
              <a:lnSpc>
                <a:spcPct val="115000"/>
              </a:lnSpc>
              <a:spcBef>
                <a:spcPts val="0"/>
              </a:spcBef>
              <a:spcAft>
                <a:spcPts val="0"/>
              </a:spcAft>
              <a:buSzPts val="1400"/>
              <a:buChar char="○"/>
            </a:pPr>
            <a:r>
              <a:rPr lang="en"/>
              <a:t>Dominant factor at lower trophic levels</a:t>
            </a:r>
            <a:endParaRPr/>
          </a:p>
          <a:p>
            <a:pPr marL="457200" lvl="0" indent="-342900" algn="l" rtl="0">
              <a:lnSpc>
                <a:spcPct val="115000"/>
              </a:lnSpc>
              <a:spcBef>
                <a:spcPts val="0"/>
              </a:spcBef>
              <a:spcAft>
                <a:spcPts val="0"/>
              </a:spcAft>
              <a:buSzPts val="1800"/>
              <a:buChar char="●"/>
            </a:pPr>
            <a:r>
              <a:rPr lang="en"/>
              <a:t>Can occur simultaneously or be based on seasonal factors</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9c6ojsnh8jc3b4g7z3nymvurdikhp5"/>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1614</TotalTime>
  <Words>875</Words>
  <Application>Microsoft Office PowerPoint</Application>
  <PresentationFormat>On-screen Show (16:9)</PresentationFormat>
  <Paragraphs>97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Roboto</vt:lpstr>
      <vt:lpstr>Roboto Black</vt:lpstr>
      <vt:lpstr>Wingdings</vt:lpstr>
      <vt:lpstr>Simple Light</vt:lpstr>
      <vt:lpstr>PowerPoint Presentation</vt:lpstr>
      <vt:lpstr>Trophic Cascades</vt:lpstr>
      <vt:lpstr>Direct &amp; Indirect Effects</vt:lpstr>
      <vt:lpstr>History of Wolves in Yellowstone</vt:lpstr>
      <vt:lpstr>Brainstorm (and draw)</vt:lpstr>
      <vt:lpstr>Wolves of Yellowstone video </vt:lpstr>
      <vt:lpstr>Revisit</vt:lpstr>
      <vt:lpstr>PowerPoint Presentation</vt:lpstr>
      <vt:lpstr>Regulation within Ecosystems</vt:lpstr>
      <vt:lpstr>Top Down Control</vt:lpstr>
      <vt:lpstr>Top Down Control</vt:lpstr>
      <vt:lpstr>Ecologies Game (How to Play video)</vt:lpstr>
      <vt:lpstr>Ecologies Game</vt:lpstr>
      <vt:lpstr>Ecologies Quick Start Guide</vt:lpstr>
      <vt:lpstr>Biome Creation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Sanjiva Gunasekara</cp:lastModifiedBy>
  <cp:revision>26</cp:revision>
  <dcterms:modified xsi:type="dcterms:W3CDTF">2025-11-18T04:47:38Z</dcterms:modified>
</cp:coreProperties>
</file>